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81" r:id="rId6"/>
    <p:sldId id="278" r:id="rId7"/>
    <p:sldId id="287" r:id="rId8"/>
    <p:sldId id="273" r:id="rId9"/>
    <p:sldId id="274" r:id="rId10"/>
    <p:sldId id="266" r:id="rId11"/>
    <p:sldId id="283" r:id="rId12"/>
    <p:sldId id="275" r:id="rId13"/>
    <p:sldId id="282" r:id="rId14"/>
    <p:sldId id="289" r:id="rId15"/>
    <p:sldId id="277" r:id="rId16"/>
    <p:sldId id="286" r:id="rId17"/>
  </p:sldIdLst>
  <p:sldSz cx="12192000" cy="6858000"/>
  <p:notesSz cx="21488400" cy="3246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8DA0F-B060-8896-EF95-32928A62E6F4}" name="Baidy, Kristy" initials="" userId="S::KBaidy@eastgwillimbury.ca::96d22c53-b673-4c87-87bf-2cba3ce2822e" providerId="AD"/>
  <p188:author id="{AE46C91F-8877-3875-62E6-BA4B8B110264}" name="Kramer, Amy" initials="AK" userId="S::akramer@eastgwillimbury.ca::c6fb3c9f-a97c-48f4-969b-74a31db0fd23" providerId="AD"/>
  <p188:author id="{82DEF820-A213-0B8D-BD62-A57C03BA9322}" name="Saunders, Blair" initials="" userId="S::BSaunders@eastgwillimbury.ca::b6c26955-152f-47c3-91dc-df129919c205" providerId="AD"/>
  <p188:author id="{C91F9133-5BB7-28AC-2397-CCFFC66521B9}" name="Weir, Ryan" initials="" userId="S::rweir@eastgwillimbury.ca::8e0e287c-d6f5-49e8-95a4-0b1a21305ec0" providerId="AD"/>
  <p188:author id="{783EC53A-D617-2387-B1CE-68A282527823}" name="Baidy, Kristy" initials="BK" userId="S::kbaidy@eastgwillimbury.ca::96d22c53-b673-4c87-87bf-2cba3ce2822e" providerId="AD"/>
  <p188:author id="{F9B86898-E0A4-D29C-6D70-7D9CF80D7641}" name="Slingerland, Maggie" initials="" userId="S::mslingerland@eastgwillimbury.ca::e5ce4953-5f7c-48b1-b90a-35ca7e6ae7c0" providerId="AD"/>
  <p188:author id="{F7EE76BB-610E-69DB-8FEF-1AD423EFA4EF}" name="Kramer, Amy" initials="" userId="S::AKramer@eastgwillimbury.ca::c6fb3c9f-a97c-48f4-969b-74a31db0fd23" providerId="AD"/>
  <p188:author id="{F253C1F9-82D2-89CA-A52C-13E60527F38A}" name="Saunders, Blair" initials="SB" userId="S::bsaunders@eastgwillimbury.ca::b6c26955-152f-47c3-91dc-df129919c2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9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0157F-59EA-431C-B640-B43354C0CE51}" v="931" dt="2025-10-21T16:11:38.987"/>
    <p1510:client id="{C1215644-8646-47CF-A308-1ECF8838DA34}" v="262" dt="2025-10-22T18:39:15.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9311640" cy="1628696"/>
          </a:xfrm>
          <a:prstGeom prst="rect">
            <a:avLst/>
          </a:prstGeom>
        </p:spPr>
        <p:txBody>
          <a:bodyPr vert="horz" lIns="308262" tIns="154132" rIns="308262" bIns="154132" rtlCol="0"/>
          <a:lstStyle>
            <a:lvl1pPr algn="l">
              <a:defRPr sz="4100"/>
            </a:lvl1pPr>
          </a:lstStyle>
          <a:p>
            <a:endParaRPr lang="en-CA"/>
          </a:p>
        </p:txBody>
      </p:sp>
      <p:sp>
        <p:nvSpPr>
          <p:cNvPr id="3" name="Date Placeholder 2"/>
          <p:cNvSpPr>
            <a:spLocks noGrp="1"/>
          </p:cNvSpPr>
          <p:nvPr>
            <p:ph type="dt" idx="1"/>
          </p:nvPr>
        </p:nvSpPr>
        <p:spPr>
          <a:xfrm>
            <a:off x="12171787" y="2"/>
            <a:ext cx="9311640" cy="1628696"/>
          </a:xfrm>
          <a:prstGeom prst="rect">
            <a:avLst/>
          </a:prstGeom>
        </p:spPr>
        <p:txBody>
          <a:bodyPr vert="horz" lIns="308262" tIns="154132" rIns="308262" bIns="154132" rtlCol="0"/>
          <a:lstStyle>
            <a:lvl1pPr algn="r">
              <a:defRPr sz="4100"/>
            </a:lvl1pPr>
          </a:lstStyle>
          <a:p>
            <a:fld id="{CB9D245B-6AAE-4B51-BD56-0C68B1CDE320}" type="datetimeFigureOut">
              <a:rPr lang="en-CA" smtClean="0"/>
              <a:t>2025-11-12</a:t>
            </a:fld>
            <a:endParaRPr lang="en-CA"/>
          </a:p>
        </p:txBody>
      </p:sp>
      <p:sp>
        <p:nvSpPr>
          <p:cNvPr id="4" name="Slide Image Placeholder 3"/>
          <p:cNvSpPr>
            <a:spLocks noGrp="1" noRot="1" noChangeAspect="1"/>
          </p:cNvSpPr>
          <p:nvPr>
            <p:ph type="sldImg" idx="2"/>
          </p:nvPr>
        </p:nvSpPr>
        <p:spPr>
          <a:xfrm>
            <a:off x="1006475" y="4057650"/>
            <a:ext cx="19475450" cy="10955338"/>
          </a:xfrm>
          <a:prstGeom prst="rect">
            <a:avLst/>
          </a:prstGeom>
          <a:noFill/>
          <a:ln w="12700">
            <a:solidFill>
              <a:prstClr val="black"/>
            </a:solidFill>
          </a:ln>
        </p:spPr>
        <p:txBody>
          <a:bodyPr vert="horz" lIns="308262" tIns="154132" rIns="308262" bIns="154132" rtlCol="0" anchor="ctr"/>
          <a:lstStyle/>
          <a:p>
            <a:endParaRPr lang="en-CA"/>
          </a:p>
        </p:txBody>
      </p:sp>
      <p:sp>
        <p:nvSpPr>
          <p:cNvPr id="5" name="Notes Placeholder 4"/>
          <p:cNvSpPr>
            <a:spLocks noGrp="1"/>
          </p:cNvSpPr>
          <p:nvPr>
            <p:ph type="body" sz="quarter" idx="3"/>
          </p:nvPr>
        </p:nvSpPr>
        <p:spPr>
          <a:xfrm>
            <a:off x="2148840" y="15621953"/>
            <a:ext cx="17190720" cy="12781599"/>
          </a:xfrm>
          <a:prstGeom prst="rect">
            <a:avLst/>
          </a:prstGeom>
        </p:spPr>
        <p:txBody>
          <a:bodyPr vert="horz" lIns="308262" tIns="154132" rIns="308262" bIns="1541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30832507"/>
            <a:ext cx="9311640" cy="1628693"/>
          </a:xfrm>
          <a:prstGeom prst="rect">
            <a:avLst/>
          </a:prstGeom>
        </p:spPr>
        <p:txBody>
          <a:bodyPr vert="horz" lIns="308262" tIns="154132" rIns="308262" bIns="154132" rtlCol="0" anchor="b"/>
          <a:lstStyle>
            <a:lvl1pPr algn="l">
              <a:defRPr sz="4100"/>
            </a:lvl1pPr>
          </a:lstStyle>
          <a:p>
            <a:endParaRPr lang="en-CA"/>
          </a:p>
        </p:txBody>
      </p:sp>
      <p:sp>
        <p:nvSpPr>
          <p:cNvPr id="7" name="Slide Number Placeholder 6"/>
          <p:cNvSpPr>
            <a:spLocks noGrp="1"/>
          </p:cNvSpPr>
          <p:nvPr>
            <p:ph type="sldNum" sz="quarter" idx="5"/>
          </p:nvPr>
        </p:nvSpPr>
        <p:spPr>
          <a:xfrm>
            <a:off x="12171787" y="30832507"/>
            <a:ext cx="9311640" cy="1628693"/>
          </a:xfrm>
          <a:prstGeom prst="rect">
            <a:avLst/>
          </a:prstGeom>
        </p:spPr>
        <p:txBody>
          <a:bodyPr vert="horz" lIns="308262" tIns="154132" rIns="308262" bIns="154132" rtlCol="0" anchor="b"/>
          <a:lstStyle>
            <a:lvl1pPr algn="r">
              <a:defRPr sz="4100"/>
            </a:lvl1pPr>
          </a:lstStyle>
          <a:p>
            <a:fld id="{BB9840C0-13F2-4AEB-95F5-B2FAD15D1CBB}" type="slidenum">
              <a:rPr lang="en-CA" smtClean="0"/>
              <a:t>‹#›</a:t>
            </a:fld>
            <a:endParaRPr lang="en-CA"/>
          </a:p>
        </p:txBody>
      </p:sp>
    </p:spTree>
    <p:extLst>
      <p:ext uri="{BB962C8B-B14F-4D97-AF65-F5344CB8AC3E}">
        <p14:creationId xmlns:p14="http://schemas.microsoft.com/office/powerpoint/2010/main" val="206339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4057650"/>
            <a:ext cx="19475450" cy="1095533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1</a:t>
            </a:fld>
            <a:endParaRPr lang="en-CA"/>
          </a:p>
        </p:txBody>
      </p:sp>
    </p:spTree>
    <p:extLst>
      <p:ext uri="{BB962C8B-B14F-4D97-AF65-F5344CB8AC3E}">
        <p14:creationId xmlns:p14="http://schemas.microsoft.com/office/powerpoint/2010/main" val="184328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11</a:t>
            </a:fld>
            <a:endParaRPr lang="en-CA"/>
          </a:p>
        </p:txBody>
      </p:sp>
    </p:spTree>
    <p:extLst>
      <p:ext uri="{BB962C8B-B14F-4D97-AF65-F5344CB8AC3E}">
        <p14:creationId xmlns:p14="http://schemas.microsoft.com/office/powerpoint/2010/main" val="298744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2</a:t>
            </a:fld>
            <a:endParaRPr lang="en-CA"/>
          </a:p>
        </p:txBody>
      </p:sp>
    </p:spTree>
    <p:extLst>
      <p:ext uri="{BB962C8B-B14F-4D97-AF65-F5344CB8AC3E}">
        <p14:creationId xmlns:p14="http://schemas.microsoft.com/office/powerpoint/2010/main" val="184328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2CD1-4A2D-017D-09AD-B146C98CE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2009A-E25C-6890-3C9B-3EAAD64A253E}"/>
              </a:ext>
            </a:extLst>
          </p:cNvPr>
          <p:cNvSpPr>
            <a:spLocks noGrp="1" noRot="1" noChangeAspect="1"/>
          </p:cNvSpPr>
          <p:nvPr>
            <p:ph type="sldImg"/>
          </p:nvPr>
        </p:nvSpPr>
        <p:spPr>
          <a:xfrm>
            <a:off x="1006475" y="4057650"/>
            <a:ext cx="19475450" cy="10955338"/>
          </a:xfrm>
        </p:spPr>
      </p:sp>
      <p:sp>
        <p:nvSpPr>
          <p:cNvPr id="3" name="Notes Placeholder 2">
            <a:extLst>
              <a:ext uri="{FF2B5EF4-FFF2-40B4-BE49-F238E27FC236}">
                <a16:creationId xmlns:a16="http://schemas.microsoft.com/office/drawing/2014/main" id="{F6DC3C36-CE7D-71F4-20B3-27B672650D7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D8862745-983D-2055-76D1-A46CCF797507}"/>
              </a:ext>
            </a:extLst>
          </p:cNvPr>
          <p:cNvSpPr>
            <a:spLocks noGrp="1"/>
          </p:cNvSpPr>
          <p:nvPr>
            <p:ph type="sldNum" sz="quarter" idx="5"/>
          </p:nvPr>
        </p:nvSpPr>
        <p:spPr/>
        <p:txBody>
          <a:bodyPr/>
          <a:lstStyle/>
          <a:p>
            <a:fld id="{31FA2ECA-4F72-40DE-8275-D260FBFD7FA8}" type="slidenum">
              <a:rPr lang="en-CA" smtClean="0"/>
              <a:t>3</a:t>
            </a:fld>
            <a:endParaRPr lang="en-CA"/>
          </a:p>
        </p:txBody>
      </p:sp>
    </p:spTree>
    <p:extLst>
      <p:ext uri="{BB962C8B-B14F-4D97-AF65-F5344CB8AC3E}">
        <p14:creationId xmlns:p14="http://schemas.microsoft.com/office/powerpoint/2010/main" val="47055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4</a:t>
            </a:fld>
            <a:endParaRPr lang="en-CA"/>
          </a:p>
        </p:txBody>
      </p:sp>
    </p:spTree>
    <p:extLst>
      <p:ext uri="{BB962C8B-B14F-4D97-AF65-F5344CB8AC3E}">
        <p14:creationId xmlns:p14="http://schemas.microsoft.com/office/powerpoint/2010/main" val="184328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5</a:t>
            </a:fld>
            <a:endParaRPr lang="en-CA"/>
          </a:p>
        </p:txBody>
      </p:sp>
    </p:spTree>
    <p:extLst>
      <p:ext uri="{BB962C8B-B14F-4D97-AF65-F5344CB8AC3E}">
        <p14:creationId xmlns:p14="http://schemas.microsoft.com/office/powerpoint/2010/main" val="91030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6</a:t>
            </a:fld>
            <a:endParaRPr lang="en-CA"/>
          </a:p>
        </p:txBody>
      </p:sp>
    </p:spTree>
    <p:extLst>
      <p:ext uri="{BB962C8B-B14F-4D97-AF65-F5344CB8AC3E}">
        <p14:creationId xmlns:p14="http://schemas.microsoft.com/office/powerpoint/2010/main" val="278313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7</a:t>
            </a:fld>
            <a:endParaRPr lang="en-CA"/>
          </a:p>
        </p:txBody>
      </p:sp>
    </p:spTree>
    <p:extLst>
      <p:ext uri="{BB962C8B-B14F-4D97-AF65-F5344CB8AC3E}">
        <p14:creationId xmlns:p14="http://schemas.microsoft.com/office/powerpoint/2010/main" val="1843280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8</a:t>
            </a:fld>
            <a:endParaRPr lang="en-CA"/>
          </a:p>
        </p:txBody>
      </p:sp>
    </p:spTree>
    <p:extLst>
      <p:ext uri="{BB962C8B-B14F-4D97-AF65-F5344CB8AC3E}">
        <p14:creationId xmlns:p14="http://schemas.microsoft.com/office/powerpoint/2010/main" val="283481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1FA2ECA-4F72-40DE-8275-D260FBFD7FA8}" type="slidenum">
              <a:rPr lang="en-CA" smtClean="0"/>
              <a:t>9</a:t>
            </a:fld>
            <a:endParaRPr lang="en-CA"/>
          </a:p>
        </p:txBody>
      </p:sp>
    </p:spTree>
    <p:extLst>
      <p:ext uri="{BB962C8B-B14F-4D97-AF65-F5344CB8AC3E}">
        <p14:creationId xmlns:p14="http://schemas.microsoft.com/office/powerpoint/2010/main" val="426205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2303-B6E9-A0BC-9F3C-0EA9B8EFC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8DB0AE8-D543-02E5-F9E0-021C1D8EC4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1B1AA40-8224-63C1-F061-D305736EDF27}"/>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5" name="Footer Placeholder 4">
            <a:extLst>
              <a:ext uri="{FF2B5EF4-FFF2-40B4-BE49-F238E27FC236}">
                <a16:creationId xmlns:a16="http://schemas.microsoft.com/office/drawing/2014/main" id="{D934B90A-CE04-8B2E-4E1F-992C3472AFC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F936CE-0C0A-6AAD-7953-B605D07B2644}"/>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150648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CD9F-D15A-DF56-ADC9-820E7B6D9FB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EAEF63-CA09-A910-43C6-D1F63F91B7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7A4DD3-1A6E-5102-87BA-C06E0AB0838B}"/>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5" name="Footer Placeholder 4">
            <a:extLst>
              <a:ext uri="{FF2B5EF4-FFF2-40B4-BE49-F238E27FC236}">
                <a16:creationId xmlns:a16="http://schemas.microsoft.com/office/drawing/2014/main" id="{EBDED13B-AFA0-1D46-92AE-D3DD698A2A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25A435-8E80-1FCE-A15F-5B7920A83F26}"/>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219306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F6345-4948-B9A0-1114-E53D7DEE1B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EAB7748-8ACF-3AD6-810A-0B2E667C5F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86D94C-2457-97EE-A64E-2D1190433C0E}"/>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5" name="Footer Placeholder 4">
            <a:extLst>
              <a:ext uri="{FF2B5EF4-FFF2-40B4-BE49-F238E27FC236}">
                <a16:creationId xmlns:a16="http://schemas.microsoft.com/office/drawing/2014/main" id="{D620B4EA-F90D-5AB1-31B4-BADE6C5FD5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D25F66-43E0-734D-8D40-9E256C002590}"/>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423372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B3C88-6A27-484E-AB39-15765F3A2D7F}"/>
              </a:ext>
            </a:extLst>
          </p:cNvPr>
          <p:cNvSpPr>
            <a:spLocks noGrp="1"/>
          </p:cNvSpPr>
          <p:nvPr>
            <p:ph idx="1" hasCustomPrompt="1"/>
          </p:nvPr>
        </p:nvSpPr>
        <p:spPr>
          <a:xfrm>
            <a:off x="933451" y="2144783"/>
            <a:ext cx="10934700" cy="4351338"/>
          </a:xfrm>
          <a:prstGeom prst="rect">
            <a:avLst/>
          </a:prstGeom>
        </p:spPr>
        <p:txBody>
          <a:bodyPr/>
          <a:lstStyle>
            <a:lvl1pPr>
              <a:buClr>
                <a:srgbClr val="37AF4A"/>
              </a:buClr>
              <a:buFont typeface="Arial" panose="020B0604020202020204" pitchFamily="34" charset="0"/>
              <a:buChar char="•"/>
              <a:defRPr sz="2600" b="0" i="0">
                <a:solidFill>
                  <a:schemeClr val="bg2">
                    <a:lumMod val="10000"/>
                  </a:schemeClr>
                </a:solidFill>
              </a:defRPr>
            </a:lvl1pPr>
            <a:lvl2pPr>
              <a:buClr>
                <a:srgbClr val="37AF4A"/>
              </a:buClr>
              <a:buFont typeface="Arial" panose="020B0604020202020204" pitchFamily="34" charset="0"/>
              <a:buChar char="•"/>
              <a:defRPr>
                <a:solidFill>
                  <a:schemeClr val="bg2">
                    <a:lumMod val="10000"/>
                  </a:schemeClr>
                </a:solidFill>
              </a:defRPr>
            </a:lvl2pPr>
            <a:lvl3pPr>
              <a:buClr>
                <a:srgbClr val="37AF4A"/>
              </a:buClr>
              <a:defRPr>
                <a:solidFill>
                  <a:schemeClr val="bg2">
                    <a:lumMod val="10000"/>
                  </a:schemeClr>
                </a:solidFill>
              </a:defRPr>
            </a:lvl3pPr>
            <a:lvl4pPr>
              <a:buClr>
                <a:srgbClr val="37AF4A"/>
              </a:buClr>
              <a:defRPr>
                <a:solidFill>
                  <a:schemeClr val="bg2">
                    <a:lumMod val="10000"/>
                  </a:schemeClr>
                </a:solidFill>
              </a:defRPr>
            </a:lvl4pPr>
            <a:lvl5pPr>
              <a:buClr>
                <a:srgbClr val="37AF4A"/>
              </a:buClr>
              <a:defRPr>
                <a:solidFill>
                  <a:schemeClr val="bg2">
                    <a:lumMod val="10000"/>
                  </a:schemeClr>
                </a:solidFill>
              </a:defRPr>
            </a:lvl5pPr>
          </a:lstStyle>
          <a:p>
            <a:pPr lvl="0"/>
            <a:r>
              <a:rPr lang="en-US" i="0"/>
              <a:t>Body text 26 pt. Calibri Body</a:t>
            </a:r>
            <a:endParaRPr lang="en-US"/>
          </a:p>
          <a:p>
            <a:pPr lvl="1"/>
            <a:r>
              <a:rPr lang="en-US"/>
              <a:t>Second level</a:t>
            </a:r>
          </a:p>
          <a:p>
            <a:pPr lvl="2"/>
            <a:r>
              <a:rPr lang="en-US"/>
              <a:t>Third level</a:t>
            </a:r>
          </a:p>
          <a:p>
            <a:pPr lvl="3"/>
            <a:r>
              <a:rPr lang="en-US"/>
              <a:t>Fourth level</a:t>
            </a:r>
          </a:p>
          <a:p>
            <a:pPr lvl="4"/>
            <a:r>
              <a:rPr lang="en-US"/>
              <a:t>Fifth level</a:t>
            </a:r>
            <a:endParaRPr lang="en-CA"/>
          </a:p>
        </p:txBody>
      </p:sp>
      <p:pic>
        <p:nvPicPr>
          <p:cNvPr id="8" name="Picture 7" descr="A picture containing rectangle&#10;&#10;Description automatically generated">
            <a:extLst>
              <a:ext uri="{FF2B5EF4-FFF2-40B4-BE49-F238E27FC236}">
                <a16:creationId xmlns:a16="http://schemas.microsoft.com/office/drawing/2014/main" id="{790A2F1A-5DC7-4C6B-87FF-4A7BABAF90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250"/>
          <a:stretch/>
        </p:blipFill>
        <p:spPr>
          <a:xfrm>
            <a:off x="0" y="0"/>
            <a:ext cx="12192000" cy="1285875"/>
          </a:xfrm>
          <a:prstGeom prst="rect">
            <a:avLst/>
          </a:prstGeom>
        </p:spPr>
      </p:pic>
      <p:pic>
        <p:nvPicPr>
          <p:cNvPr id="9" name="Picture 8" descr="Logo, company name&#10;&#10;Description automatically generated">
            <a:extLst>
              <a:ext uri="{FF2B5EF4-FFF2-40B4-BE49-F238E27FC236}">
                <a16:creationId xmlns:a16="http://schemas.microsoft.com/office/drawing/2014/main" id="{539EDFA3-5CFC-4CBC-8F6B-8FC42CBBDB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450" y="205035"/>
            <a:ext cx="1362075" cy="920321"/>
          </a:xfrm>
          <a:prstGeom prst="rect">
            <a:avLst/>
          </a:prstGeom>
        </p:spPr>
      </p:pic>
      <p:sp>
        <p:nvSpPr>
          <p:cNvPr id="10" name="TextBox 9">
            <a:extLst>
              <a:ext uri="{FF2B5EF4-FFF2-40B4-BE49-F238E27FC236}">
                <a16:creationId xmlns:a16="http://schemas.microsoft.com/office/drawing/2014/main" id="{E88899A2-5DDC-4ACD-825E-EB585A45A4D3}"/>
              </a:ext>
            </a:extLst>
          </p:cNvPr>
          <p:cNvSpPr txBox="1"/>
          <p:nvPr userDrawn="1"/>
        </p:nvSpPr>
        <p:spPr>
          <a:xfrm>
            <a:off x="4724400" y="335634"/>
            <a:ext cx="7296150" cy="369332"/>
          </a:xfrm>
          <a:prstGeom prst="rect">
            <a:avLst/>
          </a:prstGeom>
          <a:noFill/>
        </p:spPr>
        <p:txBody>
          <a:bodyPr wrap="square" rtlCol="0">
            <a:spAutoFit/>
          </a:bodyPr>
          <a:lstStyle/>
          <a:p>
            <a:r>
              <a:rPr lang="en-CA">
                <a:solidFill>
                  <a:schemeClr val="bg1"/>
                </a:solidFill>
                <a:latin typeface="+mn-lt"/>
              </a:rPr>
              <a:t> </a:t>
            </a:r>
          </a:p>
        </p:txBody>
      </p:sp>
      <p:sp>
        <p:nvSpPr>
          <p:cNvPr id="24" name="Text Placeholder 23">
            <a:extLst>
              <a:ext uri="{FF2B5EF4-FFF2-40B4-BE49-F238E27FC236}">
                <a16:creationId xmlns:a16="http://schemas.microsoft.com/office/drawing/2014/main" id="{66A81405-0488-4C97-A168-FB240140A5A3}"/>
              </a:ext>
            </a:extLst>
          </p:cNvPr>
          <p:cNvSpPr>
            <a:spLocks noGrp="1"/>
          </p:cNvSpPr>
          <p:nvPr>
            <p:ph type="body" sz="quarter" idx="15"/>
          </p:nvPr>
        </p:nvSpPr>
        <p:spPr>
          <a:xfrm>
            <a:off x="511969" y="1543303"/>
            <a:ext cx="11356182" cy="601480"/>
          </a:xfrm>
          <a:prstGeom prst="rect">
            <a:avLst/>
          </a:prstGeom>
        </p:spPr>
        <p:txBody>
          <a:bodyPr/>
          <a:lstStyle>
            <a:lvl1pPr>
              <a:buFontTx/>
              <a:buNone/>
              <a:defRPr b="1">
                <a:solidFill>
                  <a:srgbClr val="37AF4A"/>
                </a:solidFill>
                <a:latin typeface="+mn-lt"/>
              </a:defRPr>
            </a:lvl1pPr>
            <a:lvl2pPr>
              <a:defRPr>
                <a:solidFill>
                  <a:srgbClr val="37AF4A"/>
                </a:solidFill>
              </a:defRPr>
            </a:lvl2pPr>
            <a:lvl3pPr>
              <a:defRPr>
                <a:solidFill>
                  <a:srgbClr val="37AF4A"/>
                </a:solidFill>
              </a:defRPr>
            </a:lvl3pPr>
          </a:lstStyle>
          <a:p>
            <a:pPr lvl="0"/>
            <a:r>
              <a:rPr lang="en-US"/>
              <a:t>Click to edit Master text styles</a:t>
            </a:r>
            <a:endParaRPr lang="en-CA"/>
          </a:p>
        </p:txBody>
      </p:sp>
      <p:sp>
        <p:nvSpPr>
          <p:cNvPr id="28" name="Text Placeholder 25">
            <a:extLst>
              <a:ext uri="{FF2B5EF4-FFF2-40B4-BE49-F238E27FC236}">
                <a16:creationId xmlns:a16="http://schemas.microsoft.com/office/drawing/2014/main" id="{0D3EFF04-C6FD-4E09-B3BD-2F66B5409021}"/>
              </a:ext>
            </a:extLst>
          </p:cNvPr>
          <p:cNvSpPr>
            <a:spLocks noGrp="1"/>
          </p:cNvSpPr>
          <p:nvPr>
            <p:ph type="body" sz="quarter" idx="16"/>
          </p:nvPr>
        </p:nvSpPr>
        <p:spPr>
          <a:xfrm>
            <a:off x="4191000" y="204788"/>
            <a:ext cx="7677150" cy="920750"/>
          </a:xfrm>
          <a:prstGeom prst="rect">
            <a:avLst/>
          </a:prstGeom>
        </p:spPr>
        <p:txBody>
          <a:bodyPr/>
          <a:lstStyle>
            <a:lvl1pPr algn="r">
              <a:buFontTx/>
              <a:buNone/>
              <a:defRPr sz="3600"/>
            </a:lvl1pPr>
          </a:lstStyle>
          <a:p>
            <a:pPr lvl="0"/>
            <a:r>
              <a:rPr lang="en-US"/>
              <a:t>Click to edit Master text styles</a:t>
            </a:r>
          </a:p>
        </p:txBody>
      </p:sp>
      <p:sp>
        <p:nvSpPr>
          <p:cNvPr id="31" name="Slide Number Placeholder 5">
            <a:extLst>
              <a:ext uri="{FF2B5EF4-FFF2-40B4-BE49-F238E27FC236}">
                <a16:creationId xmlns:a16="http://schemas.microsoft.com/office/drawing/2014/main" id="{06345BFE-7DCE-4B25-8D0D-CD876009172A}"/>
              </a:ext>
            </a:extLst>
          </p:cNvPr>
          <p:cNvSpPr>
            <a:spLocks noGrp="1"/>
          </p:cNvSpPr>
          <p:nvPr>
            <p:ph type="sldNum" sz="quarter" idx="12"/>
          </p:nvPr>
        </p:nvSpPr>
        <p:spPr>
          <a:xfrm>
            <a:off x="9124950" y="6288087"/>
            <a:ext cx="2743200" cy="365125"/>
          </a:xfrm>
        </p:spPr>
        <p:txBody>
          <a:bodyPr/>
          <a:lstStyle>
            <a:lvl1pPr>
              <a:defRPr>
                <a:solidFill>
                  <a:schemeClr val="bg2"/>
                </a:solidFill>
              </a:defRPr>
            </a:lvl1pPr>
          </a:lstStyle>
          <a:p>
            <a:fld id="{B6B657A1-6DC5-4105-89F3-8F8359EE45EC}" type="slidenum">
              <a:rPr lang="en-CA" smtClean="0"/>
              <a:pPr/>
              <a:t>‹#›</a:t>
            </a:fld>
            <a:endParaRPr lang="en-CA">
              <a:solidFill>
                <a:schemeClr val="bg2"/>
              </a:solidFill>
            </a:endParaRPr>
          </a:p>
        </p:txBody>
      </p:sp>
    </p:spTree>
    <p:extLst>
      <p:ext uri="{BB962C8B-B14F-4D97-AF65-F5344CB8AC3E}">
        <p14:creationId xmlns:p14="http://schemas.microsoft.com/office/powerpoint/2010/main" val="354017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30BE-1D87-8A0F-5B89-5D9DA10858B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CA30E1-0E39-BF83-FFB2-C624FF5AA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E9F10D-D7EB-C2D3-47E9-148C3EB6D03B}"/>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5" name="Footer Placeholder 4">
            <a:extLst>
              <a:ext uri="{FF2B5EF4-FFF2-40B4-BE49-F238E27FC236}">
                <a16:creationId xmlns:a16="http://schemas.microsoft.com/office/drawing/2014/main" id="{A53BE1F1-E8F7-A9A9-32ED-8C19DABC6D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C4CE66-4DB5-85E2-1D68-1C0D19AA530A}"/>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57977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162E-EE69-F2D4-486C-AA16F5852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770C7FB-6958-B737-D8C1-FCCBAE60A8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8836B-50BA-BFD7-4F0C-3CE72AEFA5A3}"/>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5" name="Footer Placeholder 4">
            <a:extLst>
              <a:ext uri="{FF2B5EF4-FFF2-40B4-BE49-F238E27FC236}">
                <a16:creationId xmlns:a16="http://schemas.microsoft.com/office/drawing/2014/main" id="{57FA3BC8-D2B4-1F3E-35BD-C8E4BD71F6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C8907E-333E-4E93-BB62-B25FEA835FB4}"/>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81751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A26C-0630-7801-F3A3-3D638457F4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A2E93E4-C8B1-80B4-0EBE-60CDAAA534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BCB66B2-8E82-FC47-677C-00F11BE1A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1502298-34C4-BBE9-8948-36FDA9D5DE8A}"/>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6" name="Footer Placeholder 5">
            <a:extLst>
              <a:ext uri="{FF2B5EF4-FFF2-40B4-BE49-F238E27FC236}">
                <a16:creationId xmlns:a16="http://schemas.microsoft.com/office/drawing/2014/main" id="{6B1D4CD5-9A51-54A3-408E-67963CF2B6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96D8E4D-29CD-381A-CF79-733D7EF991C9}"/>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80226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807E-4E69-A09D-B79F-8133FCB33E7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D05204E-56D6-6031-9BF2-B3169C8B0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F76DA8-44D5-53B5-725B-2014E6AF6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1E9E2DB-3354-3A71-96AD-CEB6337DD2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D2D8F-EDD2-03DB-4D39-C76E10607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DD8D3E3-2FAA-B601-6C18-8DB2660817A0}"/>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8" name="Footer Placeholder 7">
            <a:extLst>
              <a:ext uri="{FF2B5EF4-FFF2-40B4-BE49-F238E27FC236}">
                <a16:creationId xmlns:a16="http://schemas.microsoft.com/office/drawing/2014/main" id="{A4254B9B-E49A-3F1E-3567-E0AA5E5448D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A642D7F-AC1D-F4B2-552D-85C662075C54}"/>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67939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10D8-F7F2-DD34-560A-9D25CDAF1C1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919DF89-FDD2-815C-2C60-1B0C3D884E30}"/>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4" name="Footer Placeholder 3">
            <a:extLst>
              <a:ext uri="{FF2B5EF4-FFF2-40B4-BE49-F238E27FC236}">
                <a16:creationId xmlns:a16="http://schemas.microsoft.com/office/drawing/2014/main" id="{0B98F146-895A-8034-1C7B-45E5D1629E4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1862015-EF16-247E-51DF-4F1FE6DC1A76}"/>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416539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968E5-CBEA-BA8E-4D38-A9BC70BE9F63}"/>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3" name="Footer Placeholder 2">
            <a:extLst>
              <a:ext uri="{FF2B5EF4-FFF2-40B4-BE49-F238E27FC236}">
                <a16:creationId xmlns:a16="http://schemas.microsoft.com/office/drawing/2014/main" id="{2331AF9D-85E1-C8CE-E2D5-30E1E27706C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C96511C-19F2-FD70-02BA-09E4A10B49C6}"/>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394062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8DB7-5AA4-871F-7977-01BCD7A22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8B7344D-EE9C-BBAA-E01F-A2477F03C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39CB0A9-DC11-73E9-192B-871818ADC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9F5FD-D604-821E-BE13-666F2402A729}"/>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6" name="Footer Placeholder 5">
            <a:extLst>
              <a:ext uri="{FF2B5EF4-FFF2-40B4-BE49-F238E27FC236}">
                <a16:creationId xmlns:a16="http://schemas.microsoft.com/office/drawing/2014/main" id="{6718AD30-7727-1B0E-0982-8861FFE448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60E4D3-D3FA-D14F-39C7-A83B25FBF6A0}"/>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164782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409D-A10E-E773-AC5D-12FDB5C45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9B75444-4D06-CFBF-A717-E834EE4CA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F107263-5781-7924-9877-9DDE4468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1E396-9698-D3F5-8EB6-585D0A926F5C}"/>
              </a:ext>
            </a:extLst>
          </p:cNvPr>
          <p:cNvSpPr>
            <a:spLocks noGrp="1"/>
          </p:cNvSpPr>
          <p:nvPr>
            <p:ph type="dt" sz="half" idx="10"/>
          </p:nvPr>
        </p:nvSpPr>
        <p:spPr/>
        <p:txBody>
          <a:bodyPr/>
          <a:lstStyle/>
          <a:p>
            <a:fld id="{39CCE20C-00C2-4EAC-B089-D2AA01480C15}" type="datetimeFigureOut">
              <a:rPr lang="en-CA" smtClean="0"/>
              <a:t>2025-11-12</a:t>
            </a:fld>
            <a:endParaRPr lang="en-CA"/>
          </a:p>
        </p:txBody>
      </p:sp>
      <p:sp>
        <p:nvSpPr>
          <p:cNvPr id="6" name="Footer Placeholder 5">
            <a:extLst>
              <a:ext uri="{FF2B5EF4-FFF2-40B4-BE49-F238E27FC236}">
                <a16:creationId xmlns:a16="http://schemas.microsoft.com/office/drawing/2014/main" id="{08A2B48A-17D9-BED3-D28D-19B9BBF2EEF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1EE2AD5-7D46-8FB5-1DAB-4EC00C7BC94F}"/>
              </a:ext>
            </a:extLst>
          </p:cNvPr>
          <p:cNvSpPr>
            <a:spLocks noGrp="1"/>
          </p:cNvSpPr>
          <p:nvPr>
            <p:ph type="sldNum" sz="quarter" idx="12"/>
          </p:nvPr>
        </p:nvSpPr>
        <p:spPr/>
        <p:txBody>
          <a:bodyPr/>
          <a:lstStyle/>
          <a:p>
            <a:fld id="{1882ADA0-2E1C-4A4E-B199-8A1EF65CED23}" type="slidenum">
              <a:rPr lang="en-CA" smtClean="0"/>
              <a:t>‹#›</a:t>
            </a:fld>
            <a:endParaRPr lang="en-CA"/>
          </a:p>
        </p:txBody>
      </p:sp>
    </p:spTree>
    <p:extLst>
      <p:ext uri="{BB962C8B-B14F-4D97-AF65-F5344CB8AC3E}">
        <p14:creationId xmlns:p14="http://schemas.microsoft.com/office/powerpoint/2010/main" val="88736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63CC8-DECC-6363-2102-8224CDADC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1EC299E-2633-D8BE-6138-C4627F6F4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A0BEE3-B775-3D75-B81F-D2D8FEB49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CCE20C-00C2-4EAC-B089-D2AA01480C15}" type="datetimeFigureOut">
              <a:rPr lang="en-CA" smtClean="0"/>
              <a:t>2025-11-12</a:t>
            </a:fld>
            <a:endParaRPr lang="en-CA"/>
          </a:p>
        </p:txBody>
      </p:sp>
      <p:sp>
        <p:nvSpPr>
          <p:cNvPr id="5" name="Footer Placeholder 4">
            <a:extLst>
              <a:ext uri="{FF2B5EF4-FFF2-40B4-BE49-F238E27FC236}">
                <a16:creationId xmlns:a16="http://schemas.microsoft.com/office/drawing/2014/main" id="{879730B6-E473-5F76-FF8E-CF4C7ADB25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C734556-2E64-B9E6-5CF4-4B5DEAD4E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82ADA0-2E1C-4A4E-B199-8A1EF65CED23}" type="slidenum">
              <a:rPr lang="en-CA" smtClean="0"/>
              <a:t>‹#›</a:t>
            </a:fld>
            <a:endParaRPr lang="en-CA"/>
          </a:p>
        </p:txBody>
      </p:sp>
    </p:spTree>
    <p:extLst>
      <p:ext uri="{BB962C8B-B14F-4D97-AF65-F5344CB8AC3E}">
        <p14:creationId xmlns:p14="http://schemas.microsoft.com/office/powerpoint/2010/main" val="230307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p:txBody>
          <a:bodyPr>
            <a:normAutofit/>
          </a:bodyPr>
          <a:lstStyle/>
          <a:p>
            <a:r>
              <a:rPr lang="en-US">
                <a:solidFill>
                  <a:schemeClr val="bg1"/>
                </a:solidFill>
              </a:rPr>
              <a:t>Excess Soil Management in the Town of East Gwillimbury</a:t>
            </a:r>
            <a:endParaRPr lang="en-CA">
              <a:solidFill>
                <a:schemeClr val="bg1"/>
              </a:solidFill>
            </a:endParaRPr>
          </a:p>
        </p:txBody>
      </p:sp>
      <p:sp>
        <p:nvSpPr>
          <p:cNvPr id="2" name="Text Placeholder 3">
            <a:extLst>
              <a:ext uri="{FF2B5EF4-FFF2-40B4-BE49-F238E27FC236}">
                <a16:creationId xmlns:a16="http://schemas.microsoft.com/office/drawing/2014/main" id="{28CCCB66-AEC7-3D77-08F7-3E7E9BECED76}"/>
              </a:ext>
            </a:extLst>
          </p:cNvPr>
          <p:cNvSpPr txBox="1">
            <a:spLocks/>
          </p:cNvSpPr>
          <p:nvPr/>
        </p:nvSpPr>
        <p:spPr>
          <a:xfrm>
            <a:off x="4083352" y="314516"/>
            <a:ext cx="7677150" cy="920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None/>
              <a:defRPr sz="2800" b="1" kern="1200">
                <a:solidFill>
                  <a:srgbClr val="37AF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AF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AF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6000">
                <a:solidFill>
                  <a:schemeClr val="bg1"/>
                </a:solidFill>
              </a:rPr>
              <a:t>Welcome!</a:t>
            </a:r>
            <a:endParaRPr lang="en-CA" sz="6000">
              <a:solidFill>
                <a:schemeClr val="bg1"/>
              </a:solidFill>
            </a:endParaRPr>
          </a:p>
        </p:txBody>
      </p:sp>
      <p:sp>
        <p:nvSpPr>
          <p:cNvPr id="6" name="object 5">
            <a:extLst>
              <a:ext uri="{FF2B5EF4-FFF2-40B4-BE49-F238E27FC236}">
                <a16:creationId xmlns:a16="http://schemas.microsoft.com/office/drawing/2014/main" id="{19911BB0-839D-B0B5-511D-AE091CAF9C5D}"/>
              </a:ext>
            </a:extLst>
          </p:cNvPr>
          <p:cNvSpPr/>
          <p:nvPr/>
        </p:nvSpPr>
        <p:spPr>
          <a:xfrm>
            <a:off x="1083016" y="5027016"/>
            <a:ext cx="10025967" cy="1226051"/>
          </a:xfrm>
          <a:custGeom>
            <a:avLst/>
            <a:gdLst/>
            <a:ahLst/>
            <a:cxnLst/>
            <a:rect l="l" t="t" r="r" b="b"/>
            <a:pathLst>
              <a:path w="10640695" h="1827530">
                <a:moveTo>
                  <a:pt x="10335725" y="0"/>
                </a:moveTo>
                <a:lnTo>
                  <a:pt x="304587" y="0"/>
                </a:lnTo>
                <a:lnTo>
                  <a:pt x="255182" y="3986"/>
                </a:lnTo>
                <a:lnTo>
                  <a:pt x="208314" y="15529"/>
                </a:lnTo>
                <a:lnTo>
                  <a:pt x="164612" y="34000"/>
                </a:lnTo>
                <a:lnTo>
                  <a:pt x="124702" y="58772"/>
                </a:lnTo>
                <a:lnTo>
                  <a:pt x="89212" y="89218"/>
                </a:lnTo>
                <a:lnTo>
                  <a:pt x="58768" y="124710"/>
                </a:lnTo>
                <a:lnTo>
                  <a:pt x="33997" y="164621"/>
                </a:lnTo>
                <a:lnTo>
                  <a:pt x="15528" y="208323"/>
                </a:lnTo>
                <a:lnTo>
                  <a:pt x="3986" y="255190"/>
                </a:lnTo>
                <a:lnTo>
                  <a:pt x="0" y="304594"/>
                </a:lnTo>
                <a:lnTo>
                  <a:pt x="0" y="1522904"/>
                </a:lnTo>
                <a:lnTo>
                  <a:pt x="3986" y="1572302"/>
                </a:lnTo>
                <a:lnTo>
                  <a:pt x="15528" y="1619163"/>
                </a:lnTo>
                <a:lnTo>
                  <a:pt x="33997" y="1662861"/>
                </a:lnTo>
                <a:lnTo>
                  <a:pt x="58768" y="1702767"/>
                </a:lnTo>
                <a:lnTo>
                  <a:pt x="89212" y="1738255"/>
                </a:lnTo>
                <a:lnTo>
                  <a:pt x="124702" y="1768698"/>
                </a:lnTo>
                <a:lnTo>
                  <a:pt x="164612" y="1793467"/>
                </a:lnTo>
                <a:lnTo>
                  <a:pt x="208314" y="1811936"/>
                </a:lnTo>
                <a:lnTo>
                  <a:pt x="255182" y="1823477"/>
                </a:lnTo>
                <a:lnTo>
                  <a:pt x="304587" y="1827464"/>
                </a:lnTo>
                <a:lnTo>
                  <a:pt x="10335725" y="1827464"/>
                </a:lnTo>
                <a:lnTo>
                  <a:pt x="10385146" y="1823477"/>
                </a:lnTo>
                <a:lnTo>
                  <a:pt x="10432023" y="1811936"/>
                </a:lnTo>
                <a:lnTo>
                  <a:pt x="10475730" y="1793467"/>
                </a:lnTo>
                <a:lnTo>
                  <a:pt x="10515640" y="1768698"/>
                </a:lnTo>
                <a:lnTo>
                  <a:pt x="10551128" y="1738255"/>
                </a:lnTo>
                <a:lnTo>
                  <a:pt x="10581568" y="1702767"/>
                </a:lnTo>
                <a:lnTo>
                  <a:pt x="10606333" y="1662861"/>
                </a:lnTo>
                <a:lnTo>
                  <a:pt x="10624797" y="1619163"/>
                </a:lnTo>
                <a:lnTo>
                  <a:pt x="10636335" y="1572302"/>
                </a:lnTo>
                <a:lnTo>
                  <a:pt x="10640320" y="1522904"/>
                </a:lnTo>
                <a:lnTo>
                  <a:pt x="10640320" y="304594"/>
                </a:lnTo>
                <a:lnTo>
                  <a:pt x="10636335" y="255190"/>
                </a:lnTo>
                <a:lnTo>
                  <a:pt x="10624797" y="208323"/>
                </a:lnTo>
                <a:lnTo>
                  <a:pt x="10606333" y="164621"/>
                </a:lnTo>
                <a:lnTo>
                  <a:pt x="10581568" y="124710"/>
                </a:lnTo>
                <a:lnTo>
                  <a:pt x="10551128" y="89218"/>
                </a:lnTo>
                <a:lnTo>
                  <a:pt x="10515640" y="58772"/>
                </a:lnTo>
                <a:lnTo>
                  <a:pt x="10475730" y="34000"/>
                </a:lnTo>
                <a:lnTo>
                  <a:pt x="10432023" y="15529"/>
                </a:lnTo>
                <a:lnTo>
                  <a:pt x="10385146" y="3986"/>
                </a:lnTo>
                <a:lnTo>
                  <a:pt x="10335725" y="0"/>
                </a:lnTo>
                <a:close/>
              </a:path>
            </a:pathLst>
          </a:custGeom>
          <a:solidFill>
            <a:srgbClr val="A6A6A6">
              <a:alpha val="74900"/>
            </a:srgbClr>
          </a:solidFill>
        </p:spPr>
        <p:txBody>
          <a:bodyPr wrap="square" lIns="0" tIns="0" rIns="0" bIns="0" rtlCol="0"/>
          <a:lstStyle/>
          <a:p>
            <a:endParaRPr/>
          </a:p>
        </p:txBody>
      </p:sp>
      <p:sp>
        <p:nvSpPr>
          <p:cNvPr id="8" name="object 6">
            <a:extLst>
              <a:ext uri="{FF2B5EF4-FFF2-40B4-BE49-F238E27FC236}">
                <a16:creationId xmlns:a16="http://schemas.microsoft.com/office/drawing/2014/main" id="{1D67C32B-C104-4C7A-D214-9ECD35DE9EB5}"/>
              </a:ext>
            </a:extLst>
          </p:cNvPr>
          <p:cNvSpPr txBox="1"/>
          <p:nvPr/>
        </p:nvSpPr>
        <p:spPr>
          <a:xfrm>
            <a:off x="1425281" y="5203292"/>
            <a:ext cx="9327832" cy="863600"/>
          </a:xfrm>
          <a:prstGeom prst="rect">
            <a:avLst/>
          </a:prstGeom>
        </p:spPr>
        <p:txBody>
          <a:bodyPr vert="horz" wrap="square" lIns="0" tIns="12700" rIns="0" bIns="0" rtlCol="0">
            <a:spAutoFit/>
          </a:bodyPr>
          <a:lstStyle/>
          <a:p>
            <a:pPr marL="1196975" marR="5080" indent="-1184910" algn="ctr">
              <a:lnSpc>
                <a:spcPct val="100000"/>
              </a:lnSpc>
              <a:spcBef>
                <a:spcPts val="100"/>
              </a:spcBef>
            </a:pPr>
            <a:r>
              <a:rPr sz="2750" b="1" spc="-30">
                <a:solidFill>
                  <a:srgbClr val="FFFFFF"/>
                </a:solidFill>
                <a:latin typeface="Calibri"/>
                <a:cs typeface="Calibri"/>
              </a:rPr>
              <a:t>Your</a:t>
            </a:r>
            <a:r>
              <a:rPr sz="2750" b="1" spc="-65">
                <a:solidFill>
                  <a:srgbClr val="FFFFFF"/>
                </a:solidFill>
                <a:latin typeface="Calibri"/>
                <a:cs typeface="Calibri"/>
              </a:rPr>
              <a:t> </a:t>
            </a:r>
            <a:r>
              <a:rPr sz="2750" b="1">
                <a:solidFill>
                  <a:srgbClr val="FFFFFF"/>
                </a:solidFill>
                <a:latin typeface="Calibri"/>
                <a:cs typeface="Calibri"/>
              </a:rPr>
              <a:t>comments</a:t>
            </a:r>
            <a:r>
              <a:rPr sz="2750" b="1" spc="-80">
                <a:solidFill>
                  <a:srgbClr val="FFFFFF"/>
                </a:solidFill>
                <a:latin typeface="Calibri"/>
                <a:cs typeface="Calibri"/>
              </a:rPr>
              <a:t> </a:t>
            </a:r>
            <a:r>
              <a:rPr sz="2750" b="1">
                <a:solidFill>
                  <a:srgbClr val="FFFFFF"/>
                </a:solidFill>
                <a:latin typeface="Calibri"/>
                <a:cs typeface="Calibri"/>
              </a:rPr>
              <a:t>are</a:t>
            </a:r>
            <a:r>
              <a:rPr sz="2750" b="1" spc="-65">
                <a:solidFill>
                  <a:srgbClr val="FFFFFF"/>
                </a:solidFill>
                <a:latin typeface="Calibri"/>
                <a:cs typeface="Calibri"/>
              </a:rPr>
              <a:t> </a:t>
            </a:r>
            <a:r>
              <a:rPr sz="2750" b="1" spc="-20">
                <a:solidFill>
                  <a:srgbClr val="FFFFFF"/>
                </a:solidFill>
                <a:latin typeface="Calibri"/>
                <a:cs typeface="Calibri"/>
              </a:rPr>
              <a:t>encouraged</a:t>
            </a:r>
            <a:r>
              <a:rPr sz="2750" b="1" spc="-75">
                <a:solidFill>
                  <a:srgbClr val="FFFFFF"/>
                </a:solidFill>
                <a:latin typeface="Calibri"/>
                <a:cs typeface="Calibri"/>
              </a:rPr>
              <a:t> </a:t>
            </a:r>
            <a:r>
              <a:rPr sz="2750" b="1">
                <a:solidFill>
                  <a:srgbClr val="FFFFFF"/>
                </a:solidFill>
                <a:latin typeface="Calibri"/>
                <a:cs typeface="Calibri"/>
              </a:rPr>
              <a:t>and</a:t>
            </a:r>
            <a:r>
              <a:rPr sz="2750" b="1" spc="-75">
                <a:solidFill>
                  <a:srgbClr val="FFFFFF"/>
                </a:solidFill>
                <a:latin typeface="Calibri"/>
                <a:cs typeface="Calibri"/>
              </a:rPr>
              <a:t> </a:t>
            </a:r>
            <a:r>
              <a:rPr sz="2750" b="1" spc="-10">
                <a:solidFill>
                  <a:srgbClr val="FFFFFF"/>
                </a:solidFill>
                <a:latin typeface="Calibri"/>
                <a:cs typeface="Calibri"/>
              </a:rPr>
              <a:t>appreciated,</a:t>
            </a:r>
            <a:r>
              <a:rPr sz="2750" b="1" spc="-80">
                <a:solidFill>
                  <a:srgbClr val="FFFFFF"/>
                </a:solidFill>
                <a:latin typeface="Calibri"/>
                <a:cs typeface="Calibri"/>
              </a:rPr>
              <a:t> </a:t>
            </a:r>
            <a:r>
              <a:rPr sz="2750" b="1">
                <a:solidFill>
                  <a:srgbClr val="FFFFFF"/>
                </a:solidFill>
                <a:latin typeface="Calibri"/>
                <a:cs typeface="Calibri"/>
              </a:rPr>
              <a:t>as</a:t>
            </a:r>
            <a:r>
              <a:rPr sz="2750" b="1" spc="-75">
                <a:solidFill>
                  <a:srgbClr val="FFFFFF"/>
                </a:solidFill>
                <a:latin typeface="Calibri"/>
                <a:cs typeface="Calibri"/>
              </a:rPr>
              <a:t> </a:t>
            </a:r>
            <a:r>
              <a:rPr sz="2750" b="1">
                <a:solidFill>
                  <a:srgbClr val="FFFFFF"/>
                </a:solidFill>
                <a:latin typeface="Calibri"/>
                <a:cs typeface="Calibri"/>
              </a:rPr>
              <a:t>this</a:t>
            </a:r>
            <a:r>
              <a:rPr sz="2750" b="1" spc="-55">
                <a:solidFill>
                  <a:srgbClr val="FFFFFF"/>
                </a:solidFill>
                <a:latin typeface="Calibri"/>
                <a:cs typeface="Calibri"/>
              </a:rPr>
              <a:t> </a:t>
            </a:r>
            <a:r>
              <a:rPr sz="2750" b="1">
                <a:solidFill>
                  <a:srgbClr val="FFFFFF"/>
                </a:solidFill>
                <a:latin typeface="Calibri"/>
                <a:cs typeface="Calibri"/>
              </a:rPr>
              <a:t>will</a:t>
            </a:r>
            <a:r>
              <a:rPr sz="2750" b="1" spc="-80">
                <a:solidFill>
                  <a:srgbClr val="FFFFFF"/>
                </a:solidFill>
                <a:latin typeface="Calibri"/>
                <a:cs typeface="Calibri"/>
              </a:rPr>
              <a:t> </a:t>
            </a:r>
            <a:endParaRPr lang="en-CA" sz="2750" b="1" spc="-80">
              <a:solidFill>
                <a:srgbClr val="FFFFFF"/>
              </a:solidFill>
              <a:latin typeface="Calibri"/>
              <a:cs typeface="Calibri"/>
            </a:endParaRPr>
          </a:p>
          <a:p>
            <a:pPr marL="1196975" marR="5080" indent="-1184910" algn="ctr">
              <a:lnSpc>
                <a:spcPct val="100000"/>
              </a:lnSpc>
              <a:spcBef>
                <a:spcPts val="100"/>
              </a:spcBef>
            </a:pPr>
            <a:r>
              <a:rPr sz="2750" b="1">
                <a:solidFill>
                  <a:srgbClr val="FFFFFF"/>
                </a:solidFill>
                <a:latin typeface="Calibri"/>
                <a:cs typeface="Calibri"/>
              </a:rPr>
              <a:t>provide</a:t>
            </a:r>
            <a:r>
              <a:rPr sz="2750" b="1" spc="-70">
                <a:solidFill>
                  <a:srgbClr val="FFFFFF"/>
                </a:solidFill>
                <a:latin typeface="Calibri"/>
                <a:cs typeface="Calibri"/>
              </a:rPr>
              <a:t> </a:t>
            </a:r>
            <a:r>
              <a:rPr sz="2750" b="1" spc="-25">
                <a:solidFill>
                  <a:srgbClr val="FFFFFF"/>
                </a:solidFill>
                <a:latin typeface="Calibri"/>
                <a:cs typeface="Calibri"/>
              </a:rPr>
              <a:t>us</a:t>
            </a:r>
            <a:r>
              <a:rPr lang="en-CA" sz="2750" b="1" spc="-25">
                <a:solidFill>
                  <a:srgbClr val="FFFFFF"/>
                </a:solidFill>
                <a:latin typeface="Calibri"/>
                <a:cs typeface="Calibri"/>
              </a:rPr>
              <a:t> </a:t>
            </a:r>
            <a:r>
              <a:rPr sz="2750" b="1">
                <a:solidFill>
                  <a:srgbClr val="FFFFFF"/>
                </a:solidFill>
                <a:latin typeface="Calibri"/>
                <a:cs typeface="Calibri"/>
              </a:rPr>
              <a:t>an</a:t>
            </a:r>
            <a:r>
              <a:rPr sz="2750" b="1" spc="-55">
                <a:solidFill>
                  <a:srgbClr val="FFFFFF"/>
                </a:solidFill>
                <a:latin typeface="Calibri"/>
                <a:cs typeface="Calibri"/>
              </a:rPr>
              <a:t> </a:t>
            </a:r>
            <a:r>
              <a:rPr sz="2750" b="1">
                <a:solidFill>
                  <a:srgbClr val="FFFFFF"/>
                </a:solidFill>
                <a:latin typeface="Calibri"/>
                <a:cs typeface="Calibri"/>
              </a:rPr>
              <a:t>opportunity</a:t>
            </a:r>
            <a:r>
              <a:rPr sz="2750" b="1" spc="-70">
                <a:solidFill>
                  <a:srgbClr val="FFFFFF"/>
                </a:solidFill>
                <a:latin typeface="Calibri"/>
                <a:cs typeface="Calibri"/>
              </a:rPr>
              <a:t> </a:t>
            </a:r>
            <a:r>
              <a:rPr sz="2750" b="1">
                <a:solidFill>
                  <a:srgbClr val="FFFFFF"/>
                </a:solidFill>
                <a:latin typeface="Calibri"/>
                <a:cs typeface="Calibri"/>
              </a:rPr>
              <a:t>to</a:t>
            </a:r>
            <a:r>
              <a:rPr sz="2750" b="1" spc="-65">
                <a:solidFill>
                  <a:srgbClr val="FFFFFF"/>
                </a:solidFill>
                <a:latin typeface="Calibri"/>
                <a:cs typeface="Calibri"/>
              </a:rPr>
              <a:t> </a:t>
            </a:r>
            <a:r>
              <a:rPr sz="2750" b="1">
                <a:solidFill>
                  <a:srgbClr val="FFFFFF"/>
                </a:solidFill>
                <a:latin typeface="Calibri"/>
                <a:cs typeface="Calibri"/>
              </a:rPr>
              <a:t>address</a:t>
            </a:r>
            <a:r>
              <a:rPr sz="2750" b="1" spc="-55">
                <a:solidFill>
                  <a:srgbClr val="FFFFFF"/>
                </a:solidFill>
                <a:latin typeface="Calibri"/>
                <a:cs typeface="Calibri"/>
              </a:rPr>
              <a:t> </a:t>
            </a:r>
            <a:r>
              <a:rPr sz="2750" b="1" spc="-10">
                <a:solidFill>
                  <a:srgbClr val="FFFFFF"/>
                </a:solidFill>
                <a:latin typeface="Calibri"/>
                <a:cs typeface="Calibri"/>
              </a:rPr>
              <a:t>concerns.</a:t>
            </a:r>
            <a:endParaRPr sz="2750">
              <a:latin typeface="Calibri"/>
              <a:cs typeface="Calibri"/>
            </a:endParaRPr>
          </a:p>
        </p:txBody>
      </p:sp>
      <p:sp>
        <p:nvSpPr>
          <p:cNvPr id="13" name="object 3">
            <a:extLst>
              <a:ext uri="{FF2B5EF4-FFF2-40B4-BE49-F238E27FC236}">
                <a16:creationId xmlns:a16="http://schemas.microsoft.com/office/drawing/2014/main" id="{22DF0CE0-7D69-7FAD-2EAF-455B3674189F}"/>
              </a:ext>
            </a:extLst>
          </p:cNvPr>
          <p:cNvSpPr txBox="1"/>
          <p:nvPr/>
        </p:nvSpPr>
        <p:spPr>
          <a:xfrm>
            <a:off x="1746250" y="2144783"/>
            <a:ext cx="8699500" cy="2280753"/>
          </a:xfrm>
          <a:prstGeom prst="rect">
            <a:avLst/>
          </a:prstGeom>
        </p:spPr>
        <p:txBody>
          <a:bodyPr vert="horz" wrap="square" lIns="0" tIns="13335" rIns="0" bIns="0" rtlCol="0">
            <a:spAutoFit/>
          </a:bodyPr>
          <a:lstStyle/>
          <a:p>
            <a:pPr algn="ctr">
              <a:lnSpc>
                <a:spcPct val="100000"/>
              </a:lnSpc>
              <a:spcBef>
                <a:spcPts val="105"/>
              </a:spcBef>
            </a:pPr>
            <a:r>
              <a:rPr lang="en-CA" sz="3950" b="1" spc="-20">
                <a:solidFill>
                  <a:srgbClr val="006FC0"/>
                </a:solidFill>
                <a:latin typeface="Calibri"/>
                <a:cs typeface="Calibri"/>
              </a:rPr>
              <a:t>Proposed Updates to the Fill and Site Alteration By-law</a:t>
            </a:r>
          </a:p>
          <a:p>
            <a:pPr algn="ctr">
              <a:lnSpc>
                <a:spcPct val="100000"/>
              </a:lnSpc>
              <a:spcBef>
                <a:spcPts val="105"/>
              </a:spcBef>
            </a:pPr>
            <a:r>
              <a:rPr lang="en-CA" sz="3950" b="1">
                <a:solidFill>
                  <a:srgbClr val="006FC0"/>
                </a:solidFill>
                <a:latin typeface="Calibri"/>
                <a:cs typeface="Calibri"/>
              </a:rPr>
              <a:t>Public Information Centre</a:t>
            </a:r>
            <a:endParaRPr sz="3950">
              <a:latin typeface="Calibri"/>
              <a:cs typeface="Calibri"/>
            </a:endParaRPr>
          </a:p>
          <a:p>
            <a:pPr marL="1270" algn="ctr">
              <a:lnSpc>
                <a:spcPct val="100000"/>
              </a:lnSpc>
              <a:spcBef>
                <a:spcPts val="10"/>
              </a:spcBef>
            </a:pPr>
            <a:r>
              <a:rPr lang="en-CA" sz="2800" b="1">
                <a:latin typeface="Calibri"/>
                <a:cs typeface="Calibri"/>
              </a:rPr>
              <a:t>October 22</a:t>
            </a:r>
            <a:r>
              <a:rPr sz="2800" b="1">
                <a:latin typeface="Calibri"/>
                <a:cs typeface="Calibri"/>
              </a:rPr>
              <a:t>,</a:t>
            </a:r>
            <a:r>
              <a:rPr sz="2800" b="1" spc="-10">
                <a:latin typeface="Calibri"/>
                <a:cs typeface="Calibri"/>
              </a:rPr>
              <a:t> </a:t>
            </a:r>
            <a:r>
              <a:rPr sz="2800" b="1" spc="-20">
                <a:latin typeface="Calibri"/>
                <a:cs typeface="Calibri"/>
              </a:rPr>
              <a:t>2025</a:t>
            </a:r>
            <a:endParaRPr sz="2800">
              <a:latin typeface="Calibri"/>
              <a:cs typeface="Calibri"/>
            </a:endParaRPr>
          </a:p>
        </p:txBody>
      </p:sp>
    </p:spTree>
    <p:extLst>
      <p:ext uri="{BB962C8B-B14F-4D97-AF65-F5344CB8AC3E}">
        <p14:creationId xmlns:p14="http://schemas.microsoft.com/office/powerpoint/2010/main" val="3607393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14">
            <a:extLst>
              <a:ext uri="{FF2B5EF4-FFF2-40B4-BE49-F238E27FC236}">
                <a16:creationId xmlns:a16="http://schemas.microsoft.com/office/drawing/2014/main" id="{EB371F0D-E0D5-10B2-6997-691337E6FB8A}"/>
              </a:ext>
            </a:extLst>
          </p:cNvPr>
          <p:cNvGrpSpPr/>
          <p:nvPr/>
        </p:nvGrpSpPr>
        <p:grpSpPr>
          <a:xfrm>
            <a:off x="758045" y="1642535"/>
            <a:ext cx="8791757" cy="1519480"/>
            <a:chOff x="808580" y="5863800"/>
            <a:chExt cx="18507021" cy="2857843"/>
          </a:xfrm>
        </p:grpSpPr>
        <p:pic>
          <p:nvPicPr>
            <p:cNvPr id="6" name="object 15">
              <a:extLst>
                <a:ext uri="{FF2B5EF4-FFF2-40B4-BE49-F238E27FC236}">
                  <a16:creationId xmlns:a16="http://schemas.microsoft.com/office/drawing/2014/main" id="{81C1404C-35C4-851B-9299-0E4568A03A46}"/>
                </a:ext>
              </a:extLst>
            </p:cNvPr>
            <p:cNvPicPr/>
            <p:nvPr/>
          </p:nvPicPr>
          <p:blipFill>
            <a:blip r:embed="rId2" cstate="print"/>
            <a:stretch>
              <a:fillRect/>
            </a:stretch>
          </p:blipFill>
          <p:spPr>
            <a:xfrm>
              <a:off x="880770" y="6364731"/>
              <a:ext cx="18434831" cy="2356912"/>
            </a:xfrm>
            <a:prstGeom prst="rect">
              <a:avLst/>
            </a:prstGeom>
          </p:spPr>
        </p:pic>
        <p:sp>
          <p:nvSpPr>
            <p:cNvPr id="8" name="object 17">
              <a:extLst>
                <a:ext uri="{FF2B5EF4-FFF2-40B4-BE49-F238E27FC236}">
                  <a16:creationId xmlns:a16="http://schemas.microsoft.com/office/drawing/2014/main" id="{B7CDA8D5-48E4-447F-1D75-F73163AE5CEE}"/>
                </a:ext>
              </a:extLst>
            </p:cNvPr>
            <p:cNvSpPr/>
            <p:nvPr/>
          </p:nvSpPr>
          <p:spPr>
            <a:xfrm>
              <a:off x="808580" y="6371120"/>
              <a:ext cx="18427733" cy="2306956"/>
            </a:xfrm>
            <a:custGeom>
              <a:avLst/>
              <a:gdLst/>
              <a:ahLst/>
              <a:cxnLst/>
              <a:rect l="l" t="t" r="r" b="b"/>
              <a:pathLst>
                <a:path w="18385155" h="2306954">
                  <a:moveTo>
                    <a:pt x="18384575" y="0"/>
                  </a:moveTo>
                  <a:lnTo>
                    <a:pt x="0" y="0"/>
                  </a:lnTo>
                  <a:lnTo>
                    <a:pt x="0" y="2306796"/>
                  </a:lnTo>
                  <a:lnTo>
                    <a:pt x="18384575" y="2306796"/>
                  </a:lnTo>
                  <a:lnTo>
                    <a:pt x="18384575" y="0"/>
                  </a:lnTo>
                  <a:close/>
                </a:path>
              </a:pathLst>
            </a:custGeom>
            <a:solidFill>
              <a:srgbClr val="FFFFFF">
                <a:alpha val="90194"/>
              </a:srgbClr>
            </a:solidFill>
          </p:spPr>
          <p:txBody>
            <a:bodyPr wrap="square" lIns="0" tIns="0" rIns="0" bIns="0" rtlCol="0"/>
            <a:lstStyle/>
            <a:p>
              <a:endParaRPr/>
            </a:p>
          </p:txBody>
        </p:sp>
        <p:sp>
          <p:nvSpPr>
            <p:cNvPr id="9" name="object 18">
              <a:extLst>
                <a:ext uri="{FF2B5EF4-FFF2-40B4-BE49-F238E27FC236}">
                  <a16:creationId xmlns:a16="http://schemas.microsoft.com/office/drawing/2014/main" id="{D439DA14-CEF5-BB44-2C25-61040A3A81A4}"/>
                </a:ext>
              </a:extLst>
            </p:cNvPr>
            <p:cNvSpPr/>
            <p:nvPr/>
          </p:nvSpPr>
          <p:spPr>
            <a:xfrm>
              <a:off x="880770" y="6402774"/>
              <a:ext cx="18385155" cy="2306955"/>
            </a:xfrm>
            <a:custGeom>
              <a:avLst/>
              <a:gdLst/>
              <a:ahLst/>
              <a:cxnLst/>
              <a:rect l="l" t="t" r="r" b="b"/>
              <a:pathLst>
                <a:path w="18385155" h="2306954">
                  <a:moveTo>
                    <a:pt x="0" y="2306796"/>
                  </a:moveTo>
                  <a:lnTo>
                    <a:pt x="18384575" y="2306796"/>
                  </a:lnTo>
                  <a:lnTo>
                    <a:pt x="18384575" y="0"/>
                  </a:lnTo>
                  <a:lnTo>
                    <a:pt x="0" y="0"/>
                  </a:lnTo>
                  <a:lnTo>
                    <a:pt x="0" y="2306796"/>
                  </a:lnTo>
                  <a:close/>
                </a:path>
              </a:pathLst>
            </a:custGeom>
            <a:ln w="5234">
              <a:solidFill>
                <a:srgbClr val="4F81BC"/>
              </a:solidFill>
            </a:ln>
          </p:spPr>
          <p:txBody>
            <a:bodyPr wrap="square" lIns="0" tIns="0" rIns="0" bIns="0" rtlCol="0"/>
            <a:lstStyle/>
            <a:p>
              <a:endParaRPr/>
            </a:p>
          </p:txBody>
        </p:sp>
        <p:pic>
          <p:nvPicPr>
            <p:cNvPr id="10" name="object 19">
              <a:extLst>
                <a:ext uri="{FF2B5EF4-FFF2-40B4-BE49-F238E27FC236}">
                  <a16:creationId xmlns:a16="http://schemas.microsoft.com/office/drawing/2014/main" id="{BCF8FA0A-1693-4478-6392-95234C8CFE70}"/>
                </a:ext>
              </a:extLst>
            </p:cNvPr>
            <p:cNvPicPr/>
            <p:nvPr/>
          </p:nvPicPr>
          <p:blipFill>
            <a:blip r:embed="rId3" cstate="print"/>
            <a:stretch>
              <a:fillRect/>
            </a:stretch>
          </p:blipFill>
          <p:spPr>
            <a:xfrm>
              <a:off x="1775640" y="5863800"/>
              <a:ext cx="12916525" cy="1101818"/>
            </a:xfrm>
            <a:prstGeom prst="rect">
              <a:avLst/>
            </a:prstGeom>
          </p:spPr>
        </p:pic>
      </p:grpSp>
      <p:pic>
        <p:nvPicPr>
          <p:cNvPr id="12" name="object 8">
            <a:extLst>
              <a:ext uri="{FF2B5EF4-FFF2-40B4-BE49-F238E27FC236}">
                <a16:creationId xmlns:a16="http://schemas.microsoft.com/office/drawing/2014/main" id="{2B4DB5B5-60E0-D0FC-C56C-A98AEF019BEE}"/>
              </a:ext>
            </a:extLst>
          </p:cNvPr>
          <p:cNvPicPr/>
          <p:nvPr/>
        </p:nvPicPr>
        <p:blipFill>
          <a:blip r:embed="rId4" cstate="print"/>
          <a:stretch>
            <a:fillRect/>
          </a:stretch>
        </p:blipFill>
        <p:spPr>
          <a:xfrm>
            <a:off x="779773" y="3956811"/>
            <a:ext cx="8743358" cy="1393984"/>
          </a:xfrm>
          <a:prstGeom prst="rect">
            <a:avLst/>
          </a:prstGeom>
        </p:spPr>
      </p:pic>
      <p:sp>
        <p:nvSpPr>
          <p:cNvPr id="14" name="object 10">
            <a:extLst>
              <a:ext uri="{FF2B5EF4-FFF2-40B4-BE49-F238E27FC236}">
                <a16:creationId xmlns:a16="http://schemas.microsoft.com/office/drawing/2014/main" id="{D0E65A5C-AAF5-F9CA-8852-63E17B3A4C05}"/>
              </a:ext>
            </a:extLst>
          </p:cNvPr>
          <p:cNvSpPr/>
          <p:nvPr/>
        </p:nvSpPr>
        <p:spPr>
          <a:xfrm>
            <a:off x="758045" y="3973030"/>
            <a:ext cx="8791756" cy="1377765"/>
          </a:xfrm>
          <a:custGeom>
            <a:avLst/>
            <a:gdLst/>
            <a:ahLst/>
            <a:cxnLst/>
            <a:rect l="l" t="t" r="r" b="b"/>
            <a:pathLst>
              <a:path w="18385155" h="2194560">
                <a:moveTo>
                  <a:pt x="18384575" y="0"/>
                </a:moveTo>
                <a:lnTo>
                  <a:pt x="0" y="0"/>
                </a:lnTo>
                <a:lnTo>
                  <a:pt x="0" y="2194283"/>
                </a:lnTo>
                <a:lnTo>
                  <a:pt x="18384575" y="2194283"/>
                </a:lnTo>
                <a:lnTo>
                  <a:pt x="18384575" y="0"/>
                </a:lnTo>
                <a:close/>
              </a:path>
            </a:pathLst>
          </a:custGeom>
          <a:solidFill>
            <a:srgbClr val="FFFFFF">
              <a:alpha val="90194"/>
            </a:srgbClr>
          </a:solidFill>
        </p:spPr>
        <p:txBody>
          <a:bodyPr wrap="square" lIns="0" tIns="0" rIns="0" bIns="0" rtlCol="0"/>
          <a:lstStyle/>
          <a:p>
            <a:pPr marL="342900" indent="-342900">
              <a:spcBef>
                <a:spcPts val="600"/>
              </a:spcBef>
              <a:buFont typeface="Arial" panose="020B0604020202020204" pitchFamily="34" charset="0"/>
              <a:buChar char="•"/>
            </a:pPr>
            <a:endParaRPr lang="en-US" sz="1800">
              <a:ea typeface="Calibri" panose="020F0502020204030204" pitchFamily="34" charset="0"/>
              <a:cs typeface="Arial"/>
            </a:endParaRPr>
          </a:p>
          <a:p>
            <a:endParaRPr/>
          </a:p>
        </p:txBody>
      </p:sp>
      <p:sp>
        <p:nvSpPr>
          <p:cNvPr id="15" name="object 11">
            <a:extLst>
              <a:ext uri="{FF2B5EF4-FFF2-40B4-BE49-F238E27FC236}">
                <a16:creationId xmlns:a16="http://schemas.microsoft.com/office/drawing/2014/main" id="{CB98F247-106B-7F85-A813-0D32C725B0BE}"/>
              </a:ext>
            </a:extLst>
          </p:cNvPr>
          <p:cNvSpPr/>
          <p:nvPr/>
        </p:nvSpPr>
        <p:spPr>
          <a:xfrm>
            <a:off x="792339" y="3973030"/>
            <a:ext cx="8719798" cy="1377765"/>
          </a:xfrm>
          <a:custGeom>
            <a:avLst/>
            <a:gdLst/>
            <a:ahLst/>
            <a:cxnLst/>
            <a:rect l="l" t="t" r="r" b="b"/>
            <a:pathLst>
              <a:path w="18385155" h="2194560">
                <a:moveTo>
                  <a:pt x="0" y="2194283"/>
                </a:moveTo>
                <a:lnTo>
                  <a:pt x="18384575" y="2194283"/>
                </a:lnTo>
                <a:lnTo>
                  <a:pt x="18384575" y="0"/>
                </a:lnTo>
                <a:lnTo>
                  <a:pt x="0" y="0"/>
                </a:lnTo>
                <a:lnTo>
                  <a:pt x="0" y="2194283"/>
                </a:lnTo>
                <a:close/>
              </a:path>
            </a:pathLst>
          </a:custGeom>
          <a:ln w="5234">
            <a:solidFill>
              <a:srgbClr val="4F81BC"/>
            </a:solidFill>
          </a:ln>
        </p:spPr>
        <p:txBody>
          <a:bodyPr wrap="square" lIns="0" tIns="0" rIns="0" bIns="0" rtlCol="0"/>
          <a:lstStyle/>
          <a:p>
            <a:endParaRPr/>
          </a:p>
        </p:txBody>
      </p:sp>
      <p:pic>
        <p:nvPicPr>
          <p:cNvPr id="16" name="object 12">
            <a:extLst>
              <a:ext uri="{FF2B5EF4-FFF2-40B4-BE49-F238E27FC236}">
                <a16:creationId xmlns:a16="http://schemas.microsoft.com/office/drawing/2014/main" id="{0174945F-C6B3-EE57-C19A-C89BB8B68C05}"/>
              </a:ext>
            </a:extLst>
          </p:cNvPr>
          <p:cNvPicPr/>
          <p:nvPr/>
        </p:nvPicPr>
        <p:blipFill>
          <a:blip r:embed="rId5" cstate="print"/>
          <a:stretch>
            <a:fillRect/>
          </a:stretch>
        </p:blipFill>
        <p:spPr>
          <a:xfrm>
            <a:off x="1231076" y="3454111"/>
            <a:ext cx="6126111" cy="634690"/>
          </a:xfrm>
          <a:prstGeom prst="rect">
            <a:avLst/>
          </a:prstGeom>
        </p:spPr>
      </p:pic>
      <p:sp>
        <p:nvSpPr>
          <p:cNvPr id="18" name="TextBox 17">
            <a:extLst>
              <a:ext uri="{FF2B5EF4-FFF2-40B4-BE49-F238E27FC236}">
                <a16:creationId xmlns:a16="http://schemas.microsoft.com/office/drawing/2014/main" id="{45A589A1-08AB-104D-D49F-28142661A61D}"/>
              </a:ext>
            </a:extLst>
          </p:cNvPr>
          <p:cNvSpPr txBox="1"/>
          <p:nvPr/>
        </p:nvSpPr>
        <p:spPr>
          <a:xfrm>
            <a:off x="1233541" y="2159263"/>
            <a:ext cx="8169660" cy="1000274"/>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1800">
                <a:ea typeface="Calibri" panose="020F0502020204030204" pitchFamily="34" charset="0"/>
                <a:cs typeface="Arial"/>
              </a:rPr>
              <a:t>PIC commenting window is open for a 30-day period. Comment submission deadline is November 22, 2025.</a:t>
            </a:r>
          </a:p>
          <a:p>
            <a:pPr marL="342900" indent="-342900">
              <a:spcBef>
                <a:spcPts val="600"/>
              </a:spcBef>
              <a:buFont typeface="Arial" panose="020B0604020202020204" pitchFamily="34" charset="0"/>
              <a:buChar char="•"/>
            </a:pPr>
            <a:r>
              <a:rPr lang="en-US" sz="1800">
                <a:ea typeface="Calibri" panose="020F0502020204030204" pitchFamily="34" charset="0"/>
                <a:cs typeface="Arial"/>
              </a:rPr>
              <a:t>Receive PIC feedback, review, and update the By-law as required.</a:t>
            </a:r>
          </a:p>
        </p:txBody>
      </p:sp>
      <p:sp>
        <p:nvSpPr>
          <p:cNvPr id="20" name="TextBox 19">
            <a:extLst>
              <a:ext uri="{FF2B5EF4-FFF2-40B4-BE49-F238E27FC236}">
                <a16:creationId xmlns:a16="http://schemas.microsoft.com/office/drawing/2014/main" id="{FAFE7C92-FD64-82C5-228A-D9931D5A77B0}"/>
              </a:ext>
            </a:extLst>
          </p:cNvPr>
          <p:cNvSpPr txBox="1"/>
          <p:nvPr/>
        </p:nvSpPr>
        <p:spPr>
          <a:xfrm>
            <a:off x="1435250" y="1733570"/>
            <a:ext cx="2349350" cy="369332"/>
          </a:xfrm>
          <a:prstGeom prst="rect">
            <a:avLst/>
          </a:prstGeom>
          <a:noFill/>
        </p:spPr>
        <p:txBody>
          <a:bodyPr wrap="square">
            <a:spAutoFit/>
          </a:bodyPr>
          <a:lstStyle/>
          <a:p>
            <a:pPr>
              <a:spcBef>
                <a:spcPts val="600"/>
              </a:spcBef>
            </a:pPr>
            <a:r>
              <a:rPr lang="en-US" sz="1800" b="1">
                <a:solidFill>
                  <a:schemeClr val="bg1"/>
                </a:solidFill>
                <a:ea typeface="Calibri" panose="020F0502020204030204" pitchFamily="34" charset="0"/>
                <a:cs typeface="Arial"/>
              </a:rPr>
              <a:t>Public Consultation </a:t>
            </a:r>
          </a:p>
        </p:txBody>
      </p:sp>
      <p:sp>
        <p:nvSpPr>
          <p:cNvPr id="21" name="Text Placeholder 3">
            <a:extLst>
              <a:ext uri="{FF2B5EF4-FFF2-40B4-BE49-F238E27FC236}">
                <a16:creationId xmlns:a16="http://schemas.microsoft.com/office/drawing/2014/main" id="{E6A7A0C9-4105-04E8-4117-2CADEBA8C68C}"/>
              </a:ext>
            </a:extLst>
          </p:cNvPr>
          <p:cNvSpPr>
            <a:spLocks noGrp="1"/>
          </p:cNvSpPr>
          <p:nvPr>
            <p:ph type="body" sz="quarter" idx="15"/>
          </p:nvPr>
        </p:nvSpPr>
        <p:spPr>
          <a:xfrm>
            <a:off x="4083352" y="323499"/>
            <a:ext cx="7677150" cy="920750"/>
          </a:xfrm>
        </p:spPr>
        <p:txBody>
          <a:bodyPr>
            <a:normAutofit/>
          </a:bodyPr>
          <a:lstStyle/>
          <a:p>
            <a:pPr algn="r"/>
            <a:r>
              <a:rPr lang="en-US">
                <a:solidFill>
                  <a:schemeClr val="bg1"/>
                </a:solidFill>
              </a:rPr>
              <a:t>Next Steps</a:t>
            </a:r>
            <a:endParaRPr lang="en-CA">
              <a:solidFill>
                <a:schemeClr val="bg1"/>
              </a:solidFill>
            </a:endParaRPr>
          </a:p>
        </p:txBody>
      </p:sp>
      <p:sp>
        <p:nvSpPr>
          <p:cNvPr id="22" name="TextBox 21">
            <a:extLst>
              <a:ext uri="{FF2B5EF4-FFF2-40B4-BE49-F238E27FC236}">
                <a16:creationId xmlns:a16="http://schemas.microsoft.com/office/drawing/2014/main" id="{11DBF412-B750-5482-B307-9601C27FBECA}"/>
              </a:ext>
            </a:extLst>
          </p:cNvPr>
          <p:cNvSpPr txBox="1"/>
          <p:nvPr/>
        </p:nvSpPr>
        <p:spPr>
          <a:xfrm>
            <a:off x="1217447" y="4150466"/>
            <a:ext cx="8152308" cy="1200329"/>
          </a:xfrm>
          <a:prstGeom prst="rect">
            <a:avLst/>
          </a:prstGeom>
          <a:noFill/>
        </p:spPr>
        <p:txBody>
          <a:bodyPr wrap="square" lIns="91440" tIns="45720" rIns="91440" bIns="45720" rtlCol="0" anchor="t">
            <a:spAutoFit/>
          </a:bodyPr>
          <a:lstStyle/>
          <a:p>
            <a:pPr marL="342900" indent="-342900">
              <a:spcBef>
                <a:spcPts val="600"/>
              </a:spcBef>
              <a:buFont typeface="Arial" panose="020B0604020202020204" pitchFamily="34" charset="0"/>
              <a:buChar char="•"/>
            </a:pPr>
            <a:r>
              <a:rPr lang="en-US">
                <a:ea typeface="Calibri" panose="020F0502020204030204" pitchFamily="34" charset="0"/>
                <a:cs typeface="Arial"/>
              </a:rPr>
              <a:t>Staff will prepare an information memo for Council on the proposed By-law update including any updates based on feedback from the PIC in Q4 2025. Staff propose to return to Council in early 2026 with the Final proposed By Law  for their consideration in Q1-2026.</a:t>
            </a:r>
          </a:p>
        </p:txBody>
      </p:sp>
      <p:sp>
        <p:nvSpPr>
          <p:cNvPr id="23" name="TextBox 22">
            <a:extLst>
              <a:ext uri="{FF2B5EF4-FFF2-40B4-BE49-F238E27FC236}">
                <a16:creationId xmlns:a16="http://schemas.microsoft.com/office/drawing/2014/main" id="{71EDAB28-2746-EEA5-02FA-CA68B83FBCEF}"/>
              </a:ext>
            </a:extLst>
          </p:cNvPr>
          <p:cNvSpPr txBox="1"/>
          <p:nvPr/>
        </p:nvSpPr>
        <p:spPr>
          <a:xfrm>
            <a:off x="4371975" y="5659010"/>
            <a:ext cx="3448050" cy="1246495"/>
          </a:xfrm>
          <a:prstGeom prst="rect">
            <a:avLst/>
          </a:prstGeom>
          <a:noFill/>
        </p:spPr>
        <p:txBody>
          <a:bodyPr wrap="square" rtlCol="0">
            <a:spAutoFit/>
          </a:bodyPr>
          <a:lstStyle/>
          <a:p>
            <a:pPr algn="ctr">
              <a:spcBef>
                <a:spcPts val="600"/>
              </a:spcBef>
            </a:pPr>
            <a:r>
              <a:rPr lang="en-US" sz="3200" b="1">
                <a:ea typeface="Calibri" panose="020F0502020204030204" pitchFamily="34" charset="0"/>
                <a:cs typeface="Arial"/>
              </a:rPr>
              <a:t>Thank you</a:t>
            </a:r>
          </a:p>
          <a:p>
            <a:pPr algn="ctr">
              <a:spcBef>
                <a:spcPts val="600"/>
              </a:spcBef>
            </a:pPr>
            <a:r>
              <a:rPr lang="en-US" sz="2000" b="1">
                <a:ea typeface="Calibri" panose="020F0502020204030204" pitchFamily="34" charset="0"/>
                <a:cs typeface="Arial"/>
              </a:rPr>
              <a:t>For participating in this PIC</a:t>
            </a:r>
          </a:p>
          <a:p>
            <a:endParaRPr lang="en-CA"/>
          </a:p>
        </p:txBody>
      </p:sp>
      <p:sp>
        <p:nvSpPr>
          <p:cNvPr id="25" name="TextBox 24">
            <a:extLst>
              <a:ext uri="{FF2B5EF4-FFF2-40B4-BE49-F238E27FC236}">
                <a16:creationId xmlns:a16="http://schemas.microsoft.com/office/drawing/2014/main" id="{BE92A544-F08B-E556-7DE3-2140C53D5878}"/>
              </a:ext>
            </a:extLst>
          </p:cNvPr>
          <p:cNvSpPr txBox="1"/>
          <p:nvPr/>
        </p:nvSpPr>
        <p:spPr>
          <a:xfrm>
            <a:off x="1435250" y="3563799"/>
            <a:ext cx="2011788" cy="369332"/>
          </a:xfrm>
          <a:prstGeom prst="rect">
            <a:avLst/>
          </a:prstGeom>
          <a:noFill/>
        </p:spPr>
        <p:txBody>
          <a:bodyPr wrap="square">
            <a:spAutoFit/>
          </a:bodyPr>
          <a:lstStyle/>
          <a:p>
            <a:pPr>
              <a:spcBef>
                <a:spcPts val="600"/>
              </a:spcBef>
            </a:pPr>
            <a:r>
              <a:rPr lang="en-US" sz="1800" b="1">
                <a:solidFill>
                  <a:schemeClr val="bg1"/>
                </a:solidFill>
                <a:ea typeface="Calibri" panose="020F0502020204030204" pitchFamily="34" charset="0"/>
                <a:cs typeface="Arial"/>
              </a:rPr>
              <a:t>Implementation</a:t>
            </a:r>
          </a:p>
        </p:txBody>
      </p:sp>
      <p:pic>
        <p:nvPicPr>
          <p:cNvPr id="2" name="Picture 1">
            <a:extLst>
              <a:ext uri="{FF2B5EF4-FFF2-40B4-BE49-F238E27FC236}">
                <a16:creationId xmlns:a16="http://schemas.microsoft.com/office/drawing/2014/main" id="{C4F9B81B-3A72-EFA2-6748-403ADCC3B04E}"/>
              </a:ext>
            </a:extLst>
          </p:cNvPr>
          <p:cNvPicPr>
            <a:picLocks noChangeAspect="1"/>
          </p:cNvPicPr>
          <p:nvPr/>
        </p:nvPicPr>
        <p:blipFill>
          <a:blip r:embed="rId6"/>
          <a:stretch>
            <a:fillRect/>
          </a:stretch>
        </p:blipFill>
        <p:spPr>
          <a:xfrm>
            <a:off x="10557144" y="1408176"/>
            <a:ext cx="1400620" cy="1669759"/>
          </a:xfrm>
          <a:prstGeom prst="rect">
            <a:avLst/>
          </a:prstGeom>
        </p:spPr>
      </p:pic>
      <p:pic>
        <p:nvPicPr>
          <p:cNvPr id="3" name="Picture 2">
            <a:extLst>
              <a:ext uri="{FF2B5EF4-FFF2-40B4-BE49-F238E27FC236}">
                <a16:creationId xmlns:a16="http://schemas.microsoft.com/office/drawing/2014/main" id="{0F630D5C-4D53-86F0-8880-BBA5270B216C}"/>
              </a:ext>
            </a:extLst>
          </p:cNvPr>
          <p:cNvPicPr>
            <a:picLocks noChangeAspect="1"/>
          </p:cNvPicPr>
          <p:nvPr/>
        </p:nvPicPr>
        <p:blipFill>
          <a:blip r:embed="rId7"/>
          <a:stretch>
            <a:fillRect/>
          </a:stretch>
        </p:blipFill>
        <p:spPr>
          <a:xfrm>
            <a:off x="10557144" y="5010911"/>
            <a:ext cx="1597882" cy="1669759"/>
          </a:xfrm>
          <a:prstGeom prst="rect">
            <a:avLst/>
          </a:prstGeom>
        </p:spPr>
      </p:pic>
    </p:spTree>
    <p:extLst>
      <p:ext uri="{BB962C8B-B14F-4D97-AF65-F5344CB8AC3E}">
        <p14:creationId xmlns:p14="http://schemas.microsoft.com/office/powerpoint/2010/main" val="411244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p:txBody>
          <a:bodyPr>
            <a:normAutofit/>
          </a:bodyPr>
          <a:lstStyle/>
          <a:p>
            <a:r>
              <a:rPr lang="en-CA">
                <a:solidFill>
                  <a:schemeClr val="bg1"/>
                </a:solidFill>
              </a:rPr>
              <a:t>We Want to Hear From You!</a:t>
            </a:r>
          </a:p>
        </p:txBody>
      </p:sp>
      <p:pic>
        <p:nvPicPr>
          <p:cNvPr id="3" name="Picture 2">
            <a:extLst>
              <a:ext uri="{FF2B5EF4-FFF2-40B4-BE49-F238E27FC236}">
                <a16:creationId xmlns:a16="http://schemas.microsoft.com/office/drawing/2014/main" id="{990C25FC-B243-8916-0412-51D4A0E5B78B}"/>
              </a:ext>
            </a:extLst>
          </p:cNvPr>
          <p:cNvPicPr>
            <a:picLocks noChangeAspect="1"/>
          </p:cNvPicPr>
          <p:nvPr/>
        </p:nvPicPr>
        <p:blipFill>
          <a:blip r:embed="rId3"/>
          <a:stretch>
            <a:fillRect/>
          </a:stretch>
        </p:blipFill>
        <p:spPr>
          <a:xfrm>
            <a:off x="7895463" y="1938172"/>
            <a:ext cx="2295144" cy="2398385"/>
          </a:xfrm>
          <a:prstGeom prst="rect">
            <a:avLst/>
          </a:prstGeom>
        </p:spPr>
      </p:pic>
      <p:pic>
        <p:nvPicPr>
          <p:cNvPr id="10" name="Picture 9">
            <a:extLst>
              <a:ext uri="{FF2B5EF4-FFF2-40B4-BE49-F238E27FC236}">
                <a16:creationId xmlns:a16="http://schemas.microsoft.com/office/drawing/2014/main" id="{62F3E35F-8254-4C0B-9592-717CAEAFD1FA}"/>
              </a:ext>
            </a:extLst>
          </p:cNvPr>
          <p:cNvPicPr>
            <a:picLocks noChangeAspect="1"/>
          </p:cNvPicPr>
          <p:nvPr/>
        </p:nvPicPr>
        <p:blipFill>
          <a:blip r:embed="rId4"/>
          <a:stretch>
            <a:fillRect/>
          </a:stretch>
        </p:blipFill>
        <p:spPr>
          <a:xfrm>
            <a:off x="2293732" y="1949225"/>
            <a:ext cx="2002806" cy="2387659"/>
          </a:xfrm>
          <a:prstGeom prst="rect">
            <a:avLst/>
          </a:prstGeom>
        </p:spPr>
      </p:pic>
      <p:sp>
        <p:nvSpPr>
          <p:cNvPr id="11" name="TextBox 10">
            <a:extLst>
              <a:ext uri="{FF2B5EF4-FFF2-40B4-BE49-F238E27FC236}">
                <a16:creationId xmlns:a16="http://schemas.microsoft.com/office/drawing/2014/main" id="{A81BC3FA-C09F-4CF9-23C6-6DAE6A0E809D}"/>
              </a:ext>
            </a:extLst>
          </p:cNvPr>
          <p:cNvSpPr txBox="1"/>
          <p:nvPr/>
        </p:nvSpPr>
        <p:spPr>
          <a:xfrm>
            <a:off x="1028701" y="4677103"/>
            <a:ext cx="4394672" cy="1200329"/>
          </a:xfrm>
          <a:prstGeom prst="rect">
            <a:avLst/>
          </a:prstGeom>
          <a:noFill/>
        </p:spPr>
        <p:txBody>
          <a:bodyPr wrap="square" rtlCol="0">
            <a:spAutoFit/>
          </a:bodyPr>
          <a:lstStyle/>
          <a:p>
            <a:pPr algn="ctr"/>
            <a:r>
              <a:rPr lang="en-US" sz="2400" b="1"/>
              <a:t>For more information on the By-law update, please follow the QR code above.</a:t>
            </a:r>
            <a:endParaRPr lang="en-CA" sz="2400" b="1"/>
          </a:p>
        </p:txBody>
      </p:sp>
      <p:sp>
        <p:nvSpPr>
          <p:cNvPr id="2" name="TextBox 1">
            <a:extLst>
              <a:ext uri="{FF2B5EF4-FFF2-40B4-BE49-F238E27FC236}">
                <a16:creationId xmlns:a16="http://schemas.microsoft.com/office/drawing/2014/main" id="{793302E4-A10B-0217-2AC4-3A1AE5C6C30C}"/>
              </a:ext>
            </a:extLst>
          </p:cNvPr>
          <p:cNvSpPr txBox="1"/>
          <p:nvPr/>
        </p:nvSpPr>
        <p:spPr>
          <a:xfrm>
            <a:off x="6768629" y="4677102"/>
            <a:ext cx="4394671" cy="830997"/>
          </a:xfrm>
          <a:prstGeom prst="rect">
            <a:avLst/>
          </a:prstGeom>
          <a:noFill/>
        </p:spPr>
        <p:txBody>
          <a:bodyPr wrap="square" rtlCol="0">
            <a:spAutoFit/>
          </a:bodyPr>
          <a:lstStyle/>
          <a:p>
            <a:pPr algn="ctr"/>
            <a:r>
              <a:rPr lang="en-US" sz="2400" b="1"/>
              <a:t>To provide feedback, please follow the QR code above.</a:t>
            </a:r>
            <a:endParaRPr lang="en-CA" sz="2400" b="1"/>
          </a:p>
        </p:txBody>
      </p:sp>
      <p:sp>
        <p:nvSpPr>
          <p:cNvPr id="5" name="Text Placeholder 3">
            <a:extLst>
              <a:ext uri="{FF2B5EF4-FFF2-40B4-BE49-F238E27FC236}">
                <a16:creationId xmlns:a16="http://schemas.microsoft.com/office/drawing/2014/main" id="{819BA8F5-4089-A1DF-5008-072DFD091362}"/>
              </a:ext>
            </a:extLst>
          </p:cNvPr>
          <p:cNvSpPr>
            <a:spLocks noGrp="1"/>
          </p:cNvSpPr>
          <p:nvPr>
            <p:ph type="body" sz="quarter" idx="16"/>
          </p:nvPr>
        </p:nvSpPr>
        <p:spPr>
          <a:xfrm>
            <a:off x="4056888" y="282008"/>
            <a:ext cx="7677150" cy="920750"/>
          </a:xfrm>
        </p:spPr>
        <p:txBody>
          <a:bodyPr>
            <a:normAutofit/>
          </a:bodyPr>
          <a:lstStyle/>
          <a:p>
            <a:r>
              <a:rPr lang="en-CA" sz="2800" b="1">
                <a:solidFill>
                  <a:schemeClr val="bg1"/>
                </a:solidFill>
              </a:rPr>
              <a:t>We Want to Hear From You!</a:t>
            </a:r>
          </a:p>
        </p:txBody>
      </p:sp>
    </p:spTree>
    <p:extLst>
      <p:ext uri="{BB962C8B-B14F-4D97-AF65-F5344CB8AC3E}">
        <p14:creationId xmlns:p14="http://schemas.microsoft.com/office/powerpoint/2010/main" val="305930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AEE0AF-86F3-896E-38EC-23393D379C6E}"/>
              </a:ext>
            </a:extLst>
          </p:cNvPr>
          <p:cNvPicPr>
            <a:picLocks noChangeAspect="1"/>
          </p:cNvPicPr>
          <p:nvPr/>
        </p:nvPicPr>
        <p:blipFill>
          <a:blip r:embed="rId2"/>
          <a:stretch>
            <a:fillRect/>
          </a:stretch>
        </p:blipFill>
        <p:spPr>
          <a:xfrm>
            <a:off x="959019" y="0"/>
            <a:ext cx="10273962" cy="6858000"/>
          </a:xfrm>
          <a:prstGeom prst="rect">
            <a:avLst/>
          </a:prstGeom>
        </p:spPr>
      </p:pic>
    </p:spTree>
    <p:extLst>
      <p:ext uri="{BB962C8B-B14F-4D97-AF65-F5344CB8AC3E}">
        <p14:creationId xmlns:p14="http://schemas.microsoft.com/office/powerpoint/2010/main" val="284006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p:txBody>
          <a:bodyPr>
            <a:normAutofit/>
          </a:bodyPr>
          <a:lstStyle/>
          <a:p>
            <a:r>
              <a:rPr lang="en-US">
                <a:solidFill>
                  <a:schemeClr val="bg1"/>
                </a:solidFill>
              </a:rPr>
              <a:t>Need for Site Alteration By-law Update</a:t>
            </a:r>
            <a:endParaRPr lang="en-CA">
              <a:solidFill>
                <a:schemeClr val="bg1"/>
              </a:solidFill>
            </a:endParaRPr>
          </a:p>
        </p:txBody>
      </p:sp>
      <p:sp>
        <p:nvSpPr>
          <p:cNvPr id="11" name="TextBox 10">
            <a:extLst>
              <a:ext uri="{FF2B5EF4-FFF2-40B4-BE49-F238E27FC236}">
                <a16:creationId xmlns:a16="http://schemas.microsoft.com/office/drawing/2014/main" id="{A81BC3FA-C09F-4CF9-23C6-6DAE6A0E809D}"/>
              </a:ext>
            </a:extLst>
          </p:cNvPr>
          <p:cNvSpPr txBox="1"/>
          <p:nvPr/>
        </p:nvSpPr>
        <p:spPr>
          <a:xfrm>
            <a:off x="643691" y="1408176"/>
            <a:ext cx="9781731"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ea typeface="Calibri"/>
                <a:cs typeface="Arial"/>
              </a:rPr>
              <a:t>The Town has had a Fill Bylaw in place since 2006 which has successfully managed the placement of over 2 million cubic meters of fill safely and in accordance with provincial regulations. There are currently 2 large commercial fill operations in Town which have extensive Fill Management Plans with ongoing testing at the source site, at the fill site and including monitoring wells at the source site to ensure quality.</a:t>
            </a:r>
          </a:p>
          <a:p>
            <a:pPr marL="342900" indent="-342900">
              <a:buFont typeface="Arial" panose="020B0604020202020204" pitchFamily="34" charset="0"/>
              <a:buChar char="•"/>
            </a:pPr>
            <a:endParaRPr lang="en-US" sz="2000">
              <a:ea typeface="Calibri"/>
              <a:cs typeface="Arial"/>
            </a:endParaRPr>
          </a:p>
          <a:p>
            <a:pPr marL="342900" indent="-342900">
              <a:spcBef>
                <a:spcPts val="0"/>
              </a:spcBef>
              <a:buFont typeface="Arial" panose="020B0604020202020204" pitchFamily="34" charset="0"/>
              <a:buChar char="•"/>
            </a:pPr>
            <a:r>
              <a:rPr lang="en-US" sz="2000">
                <a:ea typeface="Calibri"/>
                <a:cs typeface="Arial"/>
              </a:rPr>
              <a:t>Significant regulatory and legal precedent changes since the By-law was first prepared and amended. Current Fill By-law #2013-066 was last amended in 2018 by Amending By-law #2018-099.</a:t>
            </a:r>
          </a:p>
          <a:p>
            <a:pPr marL="342900" indent="-342900">
              <a:spcBef>
                <a:spcPts val="0"/>
              </a:spcBef>
              <a:buFont typeface="Arial" panose="020B0604020202020204" pitchFamily="34" charset="0"/>
              <a:buChar char="•"/>
            </a:pPr>
            <a:endParaRPr lang="en-US" sz="2000">
              <a:ea typeface="Calibri" panose="020F0502020204030204" pitchFamily="34" charset="0"/>
              <a:cs typeface="Arial"/>
            </a:endParaRPr>
          </a:p>
          <a:p>
            <a:pPr marL="342900" indent="-342900">
              <a:spcBef>
                <a:spcPts val="0"/>
              </a:spcBef>
              <a:buFont typeface="Arial" panose="020B0604020202020204" pitchFamily="34" charset="0"/>
              <a:buChar char="•"/>
            </a:pPr>
            <a:r>
              <a:rPr lang="en-US" sz="2000">
                <a:ea typeface="Calibri"/>
                <a:cs typeface="Arial"/>
              </a:rPr>
              <a:t>Changes to the Municipal Act related to authority over Conservation Authority Lands.</a:t>
            </a:r>
          </a:p>
          <a:p>
            <a:pPr marL="342900" indent="-342900">
              <a:spcBef>
                <a:spcPts val="0"/>
              </a:spcBef>
              <a:buFont typeface="Arial" panose="020B0604020202020204" pitchFamily="34" charset="0"/>
              <a:buChar char="•"/>
            </a:pPr>
            <a:endParaRPr lang="en-US" sz="2000">
              <a:ea typeface="Calibri" panose="020F0502020204030204" pitchFamily="34" charset="0"/>
              <a:cs typeface="Arial"/>
            </a:endParaRPr>
          </a:p>
          <a:p>
            <a:pPr marL="342900" marR="0" lvl="0" indent="-342900">
              <a:spcBef>
                <a:spcPts val="0"/>
              </a:spcBef>
              <a:buFont typeface="Arial" panose="020B0604020202020204" pitchFamily="34" charset="0"/>
              <a:buChar char="•"/>
            </a:pPr>
            <a:r>
              <a:rPr lang="en-US" sz="2000">
                <a:ea typeface="Calibri"/>
                <a:cs typeface="Arial"/>
              </a:rPr>
              <a:t>Ontario Regulation 406/19 Onsite and Excess Soil Management introduced with amendments. </a:t>
            </a:r>
          </a:p>
          <a:p>
            <a:pPr marL="342900" marR="0" lvl="0" indent="-342900">
              <a:spcBef>
                <a:spcPts val="0"/>
              </a:spcBef>
              <a:buFont typeface="Arial" panose="020B0604020202020204" pitchFamily="34" charset="0"/>
              <a:buChar char="•"/>
            </a:pPr>
            <a:endParaRPr lang="en-US" sz="2000">
              <a:ea typeface="Calibri" panose="020F0502020204030204" pitchFamily="34" charset="0"/>
              <a:cs typeface="Arial"/>
            </a:endParaRPr>
          </a:p>
          <a:p>
            <a:pPr marL="342900" marR="0" lvl="0" indent="-342900">
              <a:spcBef>
                <a:spcPts val="0"/>
              </a:spcBef>
              <a:buFont typeface="Arial" panose="020B0604020202020204" pitchFamily="34" charset="0"/>
              <a:buChar char="•"/>
            </a:pPr>
            <a:r>
              <a:rPr lang="en-US" sz="2000"/>
              <a:t>Ministry</a:t>
            </a:r>
            <a:r>
              <a:rPr lang="en-US" sz="2000">
                <a:ea typeface="Calibri"/>
                <a:cs typeface="Arial"/>
              </a:rPr>
              <a:t> of Natural Resources have amended Regulations to allow filling operations under Aggregate Licenses.</a:t>
            </a:r>
          </a:p>
          <a:p>
            <a:pPr marL="342900" marR="0" lvl="0" indent="-342900">
              <a:spcBef>
                <a:spcPts val="0"/>
              </a:spcBef>
              <a:buFont typeface="Arial" panose="020B0604020202020204" pitchFamily="34" charset="0"/>
              <a:buChar char="•"/>
            </a:pPr>
            <a:endParaRPr lang="en-US" sz="2000">
              <a:ea typeface="Calibri"/>
              <a:cs typeface="Arial"/>
            </a:endParaRPr>
          </a:p>
        </p:txBody>
      </p:sp>
      <p:sp>
        <p:nvSpPr>
          <p:cNvPr id="2" name="Text Placeholder 3">
            <a:extLst>
              <a:ext uri="{FF2B5EF4-FFF2-40B4-BE49-F238E27FC236}">
                <a16:creationId xmlns:a16="http://schemas.microsoft.com/office/drawing/2014/main" id="{059E1E35-9D3B-A8AB-BBB5-458D33590CAD}"/>
              </a:ext>
            </a:extLst>
          </p:cNvPr>
          <p:cNvSpPr txBox="1">
            <a:spLocks/>
          </p:cNvSpPr>
          <p:nvPr/>
        </p:nvSpPr>
        <p:spPr>
          <a:xfrm>
            <a:off x="4083352" y="314516"/>
            <a:ext cx="7677150" cy="920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None/>
              <a:defRPr sz="2800" b="1" kern="1200">
                <a:solidFill>
                  <a:srgbClr val="37AF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AF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AF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solidFill>
                  <a:schemeClr val="bg1"/>
                </a:solidFill>
              </a:rPr>
              <a:t>Need for Site Alteration By-law Update</a:t>
            </a:r>
            <a:endParaRPr lang="en-CA">
              <a:solidFill>
                <a:schemeClr val="bg1"/>
              </a:solidFill>
            </a:endParaRPr>
          </a:p>
        </p:txBody>
      </p:sp>
      <p:pic>
        <p:nvPicPr>
          <p:cNvPr id="5" name="Picture 4">
            <a:extLst>
              <a:ext uri="{FF2B5EF4-FFF2-40B4-BE49-F238E27FC236}">
                <a16:creationId xmlns:a16="http://schemas.microsoft.com/office/drawing/2014/main" id="{340641A3-1283-27D2-ECC6-E7D212EA618D}"/>
              </a:ext>
            </a:extLst>
          </p:cNvPr>
          <p:cNvPicPr>
            <a:picLocks noChangeAspect="1"/>
          </p:cNvPicPr>
          <p:nvPr/>
        </p:nvPicPr>
        <p:blipFill>
          <a:blip r:embed="rId3"/>
          <a:stretch>
            <a:fillRect/>
          </a:stretch>
        </p:blipFill>
        <p:spPr>
          <a:xfrm>
            <a:off x="10557144" y="1408176"/>
            <a:ext cx="1400620" cy="1669759"/>
          </a:xfrm>
          <a:prstGeom prst="rect">
            <a:avLst/>
          </a:prstGeom>
        </p:spPr>
      </p:pic>
      <p:pic>
        <p:nvPicPr>
          <p:cNvPr id="6" name="Picture 5">
            <a:extLst>
              <a:ext uri="{FF2B5EF4-FFF2-40B4-BE49-F238E27FC236}">
                <a16:creationId xmlns:a16="http://schemas.microsoft.com/office/drawing/2014/main" id="{2639A9FA-A092-00D8-6619-40CFB0DA89AE}"/>
              </a:ext>
            </a:extLst>
          </p:cNvPr>
          <p:cNvPicPr>
            <a:picLocks noChangeAspect="1"/>
          </p:cNvPicPr>
          <p:nvPr/>
        </p:nvPicPr>
        <p:blipFill>
          <a:blip r:embed="rId4"/>
          <a:stretch>
            <a:fillRect/>
          </a:stretch>
        </p:blipFill>
        <p:spPr>
          <a:xfrm>
            <a:off x="10557144" y="5010911"/>
            <a:ext cx="1597882" cy="1669759"/>
          </a:xfrm>
          <a:prstGeom prst="rect">
            <a:avLst/>
          </a:prstGeom>
        </p:spPr>
      </p:pic>
    </p:spTree>
    <p:extLst>
      <p:ext uri="{BB962C8B-B14F-4D97-AF65-F5344CB8AC3E}">
        <p14:creationId xmlns:p14="http://schemas.microsoft.com/office/powerpoint/2010/main" val="221616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73BF1-DAC7-7F76-2938-0CAA3F99840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6CC393-3096-9952-9F2E-F0BDF0B71C85}"/>
              </a:ext>
            </a:extLst>
          </p:cNvPr>
          <p:cNvSpPr>
            <a:spLocks noGrp="1"/>
          </p:cNvSpPr>
          <p:nvPr>
            <p:ph type="body" sz="quarter" idx="15"/>
          </p:nvPr>
        </p:nvSpPr>
        <p:spPr/>
        <p:txBody>
          <a:bodyPr>
            <a:normAutofit/>
          </a:bodyPr>
          <a:lstStyle/>
          <a:p>
            <a:r>
              <a:rPr lang="en-US">
                <a:solidFill>
                  <a:schemeClr val="bg1"/>
                </a:solidFill>
              </a:rPr>
              <a:t>Excess Soil Management in the Town of East Gwillimbury</a:t>
            </a:r>
            <a:endParaRPr lang="en-CA">
              <a:solidFill>
                <a:schemeClr val="bg1"/>
              </a:solidFill>
            </a:endParaRPr>
          </a:p>
        </p:txBody>
      </p:sp>
      <p:sp>
        <p:nvSpPr>
          <p:cNvPr id="11" name="TextBox 10">
            <a:extLst>
              <a:ext uri="{FF2B5EF4-FFF2-40B4-BE49-F238E27FC236}">
                <a16:creationId xmlns:a16="http://schemas.microsoft.com/office/drawing/2014/main" id="{E6FDBF04-B2FA-FFEF-F145-9A857DF08B85}"/>
              </a:ext>
            </a:extLst>
          </p:cNvPr>
          <p:cNvSpPr txBox="1"/>
          <p:nvPr/>
        </p:nvSpPr>
        <p:spPr>
          <a:xfrm>
            <a:off x="431498" y="1408176"/>
            <a:ext cx="9928384" cy="5401479"/>
          </a:xfrm>
          <a:prstGeom prst="rect">
            <a:avLst/>
          </a:prstGeom>
          <a:noFill/>
        </p:spPr>
        <p:txBody>
          <a:bodyPr wrap="square" lIns="91440" tIns="45720" rIns="91440" bIns="45720" rtlCol="0" anchor="t">
            <a:spAutoFit/>
          </a:bodyPr>
          <a:lstStyle/>
          <a:p>
            <a:r>
              <a:rPr lang="en-US" sz="1500" b="1" u="sng"/>
              <a:t>Sources of Excess Soil</a:t>
            </a:r>
          </a:p>
          <a:p>
            <a:pPr marL="640080" lvl="0" indent="-283210">
              <a:spcBef>
                <a:spcPts val="0"/>
              </a:spcBef>
              <a:buFont typeface="Arial" panose="020B0604020202020204" pitchFamily="34" charset="0"/>
              <a:buChar char="•"/>
            </a:pPr>
            <a:r>
              <a:rPr lang="en-US" sz="1500"/>
              <a:t>Approximately 25,000,000 m</a:t>
            </a:r>
            <a:r>
              <a:rPr lang="en-US" sz="1500" baseline="30000"/>
              <a:t>3</a:t>
            </a:r>
            <a:r>
              <a:rPr lang="en-US" sz="1500"/>
              <a:t> of excess soil is generated in the GTA annually. This is approximately 2,500,000 triaxle dump truck loads,</a:t>
            </a:r>
          </a:p>
          <a:p>
            <a:pPr marL="640080" lvl="0" indent="-283210">
              <a:spcBef>
                <a:spcPts val="0"/>
              </a:spcBef>
              <a:buFont typeface="Arial" panose="020B0604020202020204" pitchFamily="34" charset="0"/>
              <a:buChar char="•"/>
            </a:pPr>
            <a:r>
              <a:rPr lang="en-US" sz="1500"/>
              <a:t>The majority is generated from development projects such as subways, condominiums, subdivisions and pipelines,</a:t>
            </a:r>
          </a:p>
          <a:p>
            <a:pPr marL="640080" lvl="0" indent="-283210">
              <a:spcBef>
                <a:spcPts val="0"/>
              </a:spcBef>
              <a:buFont typeface="Arial" panose="020B0604020202020204" pitchFamily="34" charset="0"/>
              <a:buChar char="•"/>
            </a:pPr>
            <a:r>
              <a:rPr lang="en-US" sz="1500"/>
              <a:t>The majority is clean natural soil.</a:t>
            </a:r>
          </a:p>
          <a:p>
            <a:pPr>
              <a:spcBef>
                <a:spcPts val="600"/>
              </a:spcBef>
            </a:pPr>
            <a:r>
              <a:rPr lang="en-US" sz="1500" b="1" u="sng"/>
              <a:t>Provincial Policy for Beneficial Reuse and Recycling</a:t>
            </a:r>
          </a:p>
          <a:p>
            <a:pPr marL="640080" lvl="0" indent="-283210">
              <a:spcBef>
                <a:spcPts val="0"/>
              </a:spcBef>
              <a:buFont typeface="Arial" panose="020B0604020202020204" pitchFamily="34" charset="0"/>
              <a:buChar char="•"/>
            </a:pPr>
            <a:r>
              <a:rPr lang="en-US" sz="1500"/>
              <a:t>Excess soil is a resource that must be reused for beneficial purposes,</a:t>
            </a:r>
          </a:p>
          <a:p>
            <a:pPr marL="640080" lvl="0" indent="-283210">
              <a:spcBef>
                <a:spcPts val="0"/>
              </a:spcBef>
              <a:buFont typeface="Arial" panose="020B0604020202020204" pitchFamily="34" charset="0"/>
              <a:buChar char="•"/>
            </a:pPr>
            <a:r>
              <a:rPr lang="en-US" sz="1500"/>
              <a:t>The Resource Productivity and Recovery Authority (RPRA) is the regulator mandated by the Province of Ontario to enforce the Province’s circular economy laws.  It maintains a registry of the generation, movement and deposition of excess soil. </a:t>
            </a:r>
          </a:p>
          <a:p>
            <a:pPr>
              <a:spcBef>
                <a:spcPts val="600"/>
              </a:spcBef>
            </a:pPr>
            <a:r>
              <a:rPr lang="en-US" sz="1500" b="1" u="sng"/>
              <a:t>Receiving Sites for Excess Soil</a:t>
            </a:r>
          </a:p>
          <a:p>
            <a:pPr marL="640080" lvl="0" indent="-283210">
              <a:spcBef>
                <a:spcPts val="0"/>
              </a:spcBef>
              <a:buFont typeface="Arial" panose="020B0604020202020204" pitchFamily="34" charset="0"/>
              <a:buChar char="•"/>
            </a:pPr>
            <a:r>
              <a:rPr lang="en-US" sz="1500"/>
              <a:t>Urban intensification means excess soil must be shipped out of the GTA,</a:t>
            </a:r>
          </a:p>
          <a:p>
            <a:pPr marL="640080" lvl="0" indent="-283210">
              <a:spcBef>
                <a:spcPts val="0"/>
              </a:spcBef>
              <a:buFont typeface="Arial" panose="020B0604020202020204" pitchFamily="34" charset="0"/>
              <a:buChar char="•"/>
            </a:pPr>
            <a:r>
              <a:rPr lang="en-US" sz="1500"/>
              <a:t>Landfill sites are nearing capacity and excess soil will be banned from landfills in 2027,</a:t>
            </a:r>
          </a:p>
          <a:p>
            <a:pPr marL="640080" lvl="0" indent="-283210">
              <a:spcBef>
                <a:spcPts val="0"/>
              </a:spcBef>
              <a:buFont typeface="Arial" panose="020B0604020202020204" pitchFamily="34" charset="0"/>
              <a:buChar char="•"/>
            </a:pPr>
            <a:r>
              <a:rPr lang="en-US" sz="1500"/>
              <a:t>Receiving sites are required for the beneficial reuse of excess soil.</a:t>
            </a:r>
          </a:p>
          <a:p>
            <a:pPr>
              <a:spcBef>
                <a:spcPts val="600"/>
              </a:spcBef>
            </a:pPr>
            <a:r>
              <a:rPr lang="en-US" sz="1500" b="1" u="sng"/>
              <a:t>East Gwillimbury focused Excess Soil Management Strategy</a:t>
            </a:r>
          </a:p>
          <a:p>
            <a:pPr marL="640080" indent="-283210">
              <a:buFont typeface="Arial" panose="020B0604020202020204" pitchFamily="34" charset="0"/>
              <a:buChar char="•"/>
            </a:pPr>
            <a:r>
              <a:rPr lang="en-US" sz="1500"/>
              <a:t>An updated Site Alteration and Fill By-law is proposed to be supported by a By-law Guideline. The By-law is being prepared in alignment with provincial laws and regulations including the Town’s authority as outlined in the Municipal Act. The By-law Guideline will provide details on technical standards outlining how proposed backfilling with Excess Soil at a site is studied, engineered and controlled through a By-law Permit with Conditions. The By-law and the By-law Guideline will be aligned with Ontario Regulation 406/19 Onsite and Excess Soil Management and both government and industry Best Management Practices.</a:t>
            </a:r>
            <a:endParaRPr lang="en-US" sz="1500">
              <a:latin typeface="Arial"/>
              <a:ea typeface="Calibri" panose="020F0502020204030204" pitchFamily="34" charset="0"/>
              <a:cs typeface="Arial"/>
            </a:endParaRPr>
          </a:p>
        </p:txBody>
      </p:sp>
      <p:sp>
        <p:nvSpPr>
          <p:cNvPr id="2" name="Text Placeholder 3">
            <a:extLst>
              <a:ext uri="{FF2B5EF4-FFF2-40B4-BE49-F238E27FC236}">
                <a16:creationId xmlns:a16="http://schemas.microsoft.com/office/drawing/2014/main" id="{9C8BCA52-9873-29F5-1AA5-59CA998C80C9}"/>
              </a:ext>
            </a:extLst>
          </p:cNvPr>
          <p:cNvSpPr txBox="1">
            <a:spLocks/>
          </p:cNvSpPr>
          <p:nvPr/>
        </p:nvSpPr>
        <p:spPr>
          <a:xfrm>
            <a:off x="4083352" y="314516"/>
            <a:ext cx="7677150" cy="920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None/>
              <a:defRPr sz="2800" b="1" kern="1200">
                <a:solidFill>
                  <a:srgbClr val="37AF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AF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AF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solidFill>
                  <a:schemeClr val="bg1"/>
                </a:solidFill>
              </a:rPr>
              <a:t>Need for Site Alteration By-law</a:t>
            </a:r>
            <a:endParaRPr lang="en-CA">
              <a:solidFill>
                <a:schemeClr val="bg1"/>
              </a:solidFill>
            </a:endParaRPr>
          </a:p>
        </p:txBody>
      </p:sp>
      <p:pic>
        <p:nvPicPr>
          <p:cNvPr id="7" name="Picture 6">
            <a:extLst>
              <a:ext uri="{FF2B5EF4-FFF2-40B4-BE49-F238E27FC236}">
                <a16:creationId xmlns:a16="http://schemas.microsoft.com/office/drawing/2014/main" id="{CFBA3738-25D3-C15F-8035-B5372404180D}"/>
              </a:ext>
            </a:extLst>
          </p:cNvPr>
          <p:cNvPicPr>
            <a:picLocks noChangeAspect="1"/>
          </p:cNvPicPr>
          <p:nvPr/>
        </p:nvPicPr>
        <p:blipFill>
          <a:blip r:embed="rId3"/>
          <a:stretch>
            <a:fillRect/>
          </a:stretch>
        </p:blipFill>
        <p:spPr>
          <a:xfrm>
            <a:off x="10557144" y="1408176"/>
            <a:ext cx="1400620" cy="1669759"/>
          </a:xfrm>
          <a:prstGeom prst="rect">
            <a:avLst/>
          </a:prstGeom>
        </p:spPr>
      </p:pic>
      <p:pic>
        <p:nvPicPr>
          <p:cNvPr id="8" name="Picture 7">
            <a:extLst>
              <a:ext uri="{FF2B5EF4-FFF2-40B4-BE49-F238E27FC236}">
                <a16:creationId xmlns:a16="http://schemas.microsoft.com/office/drawing/2014/main" id="{368E4DBC-0309-2AD8-4933-91CA1CAD9CD3}"/>
              </a:ext>
            </a:extLst>
          </p:cNvPr>
          <p:cNvPicPr>
            <a:picLocks noChangeAspect="1"/>
          </p:cNvPicPr>
          <p:nvPr/>
        </p:nvPicPr>
        <p:blipFill>
          <a:blip r:embed="rId4"/>
          <a:stretch>
            <a:fillRect/>
          </a:stretch>
        </p:blipFill>
        <p:spPr>
          <a:xfrm>
            <a:off x="10557144" y="5010911"/>
            <a:ext cx="1597882" cy="1669759"/>
          </a:xfrm>
          <a:prstGeom prst="rect">
            <a:avLst/>
          </a:prstGeom>
        </p:spPr>
      </p:pic>
    </p:spTree>
    <p:extLst>
      <p:ext uri="{BB962C8B-B14F-4D97-AF65-F5344CB8AC3E}">
        <p14:creationId xmlns:p14="http://schemas.microsoft.com/office/powerpoint/2010/main" val="226588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p:txBody>
          <a:bodyPr/>
          <a:lstStyle/>
          <a:p>
            <a:r>
              <a:rPr lang="en-CA">
                <a:solidFill>
                  <a:schemeClr val="bg1"/>
                </a:solidFill>
              </a:rPr>
              <a:t>Revised By-law Highlights</a:t>
            </a:r>
          </a:p>
        </p:txBody>
      </p:sp>
      <p:sp>
        <p:nvSpPr>
          <p:cNvPr id="11" name="TextBox 10">
            <a:extLst>
              <a:ext uri="{FF2B5EF4-FFF2-40B4-BE49-F238E27FC236}">
                <a16:creationId xmlns:a16="http://schemas.microsoft.com/office/drawing/2014/main" id="{A81BC3FA-C09F-4CF9-23C6-6DAE6A0E809D}"/>
              </a:ext>
            </a:extLst>
          </p:cNvPr>
          <p:cNvSpPr txBox="1"/>
          <p:nvPr/>
        </p:nvSpPr>
        <p:spPr>
          <a:xfrm>
            <a:off x="612553" y="1654768"/>
            <a:ext cx="9253728" cy="5324535"/>
          </a:xfrm>
          <a:prstGeom prst="rect">
            <a:avLst/>
          </a:prstGeom>
          <a:noFill/>
        </p:spPr>
        <p:txBody>
          <a:bodyPr wrap="square" rtlCol="0">
            <a:spAutoFit/>
          </a:bodyPr>
          <a:lstStyle/>
          <a:p>
            <a:pPr marL="285750" indent="-285750">
              <a:buFont typeface="Arial" panose="020B0604020202020204" pitchFamily="34" charset="0"/>
              <a:buChar char="•"/>
            </a:pPr>
            <a:r>
              <a:rPr lang="en-US" sz="2000" b="1"/>
              <a:t>The proposed By-law update prioritizes environmental protection and refinement of definitions:</a:t>
            </a:r>
          </a:p>
          <a:p>
            <a:pPr marL="800100" lvl="1" indent="-342900">
              <a:buFont typeface="Wingdings" panose="05000000000000000000" pitchFamily="2" charset="2"/>
              <a:buChar char="Ø"/>
            </a:pPr>
            <a:r>
              <a:rPr lang="en-US" sz="2000"/>
              <a:t>Ensuring alignment with applicable Provincial Regulations. </a:t>
            </a:r>
          </a:p>
          <a:p>
            <a:endParaRPr lang="en-US" sz="2000" b="1"/>
          </a:p>
          <a:p>
            <a:pPr marL="285750" indent="-285750">
              <a:buFont typeface="Arial" panose="020B0604020202020204" pitchFamily="34" charset="0"/>
              <a:buChar char="•"/>
            </a:pPr>
            <a:r>
              <a:rPr lang="en-US" sz="2000" b="1"/>
              <a:t>Provide requirements specifically for Liquid Soil and Hydro-vac trucks (current by-law doesn’t speak specifically to Liquid Soil): </a:t>
            </a:r>
          </a:p>
          <a:p>
            <a:pPr marL="800100" lvl="1" indent="-342900">
              <a:buFont typeface="Wingdings" panose="05000000000000000000" pitchFamily="2" charset="2"/>
              <a:buChar char="Ø"/>
            </a:pPr>
            <a:r>
              <a:rPr lang="en-US" sz="2000"/>
              <a:t>Environmental concerns are the primary driver for the requirements </a:t>
            </a:r>
          </a:p>
          <a:p>
            <a:pPr marL="800100" lvl="1" indent="-342900">
              <a:buFont typeface="Wingdings" panose="05000000000000000000" pitchFamily="2" charset="2"/>
              <a:buChar char="Ø"/>
            </a:pPr>
            <a:r>
              <a:rPr lang="en-US" sz="2000"/>
              <a:t>Applicants have expressed interest in creating a safe processing site for these trucks. </a:t>
            </a:r>
          </a:p>
          <a:p>
            <a:endParaRPr lang="en-US" sz="2000"/>
          </a:p>
          <a:p>
            <a:pPr marL="266700" indent="-266700">
              <a:buFont typeface="Arial" panose="020B0604020202020204" pitchFamily="34" charset="0"/>
              <a:buChar char="•"/>
            </a:pPr>
            <a:r>
              <a:rPr lang="en-US" sz="2000" b="1"/>
              <a:t>Introduction of the Minor Site Alteration Permit: </a:t>
            </a:r>
          </a:p>
          <a:p>
            <a:pPr marL="800100" lvl="1" indent="-342900">
              <a:buFont typeface="Wingdings" panose="05000000000000000000" pitchFamily="2" charset="2"/>
              <a:buChar char="Ø"/>
            </a:pPr>
            <a:r>
              <a:rPr lang="en-US" sz="2000"/>
              <a:t>This will include all activity on a property outside of topdressing a lawn </a:t>
            </a:r>
          </a:p>
          <a:p>
            <a:pPr marL="800100" lvl="1" indent="-342900">
              <a:buFont typeface="Wingdings" panose="05000000000000000000" pitchFamily="2" charset="2"/>
              <a:buChar char="Ø"/>
            </a:pPr>
            <a:r>
              <a:rPr lang="en-US" sz="2000"/>
              <a:t>Intent is to reduce drainage issues with </a:t>
            </a:r>
            <a:r>
              <a:rPr lang="en-US" sz="2000" err="1"/>
              <a:t>neighbours</a:t>
            </a:r>
            <a:r>
              <a:rPr lang="en-US" sz="2000"/>
              <a:t>, increase homeowner awareness of drainage considerations </a:t>
            </a:r>
          </a:p>
          <a:p>
            <a:pPr marL="800100" lvl="1" indent="-342900">
              <a:buFont typeface="Wingdings" panose="05000000000000000000" pitchFamily="2" charset="2"/>
              <a:buChar char="Ø"/>
            </a:pPr>
            <a:r>
              <a:rPr lang="en-US" sz="2000"/>
              <a:t>Free online questionnaire to apply and receive permit.</a:t>
            </a:r>
          </a:p>
          <a:p>
            <a:pPr marL="742950" lvl="1" indent="-285750">
              <a:buFont typeface="Arial" panose="020B0604020202020204" pitchFamily="34" charset="0"/>
              <a:buChar char="•"/>
            </a:pPr>
            <a:endParaRPr lang="en-US" sz="2000"/>
          </a:p>
          <a:p>
            <a:pPr marL="742950" lvl="1" indent="-285750">
              <a:buFont typeface="Arial" panose="020B0604020202020204" pitchFamily="34" charset="0"/>
              <a:buChar char="•"/>
            </a:pPr>
            <a:endParaRPr lang="en-CA" sz="2000"/>
          </a:p>
        </p:txBody>
      </p:sp>
      <p:sp>
        <p:nvSpPr>
          <p:cNvPr id="2" name="Text Placeholder 3">
            <a:extLst>
              <a:ext uri="{FF2B5EF4-FFF2-40B4-BE49-F238E27FC236}">
                <a16:creationId xmlns:a16="http://schemas.microsoft.com/office/drawing/2014/main" id="{AA6F4A85-B820-9F04-80C0-4E776A696AAD}"/>
              </a:ext>
            </a:extLst>
          </p:cNvPr>
          <p:cNvSpPr txBox="1">
            <a:spLocks/>
          </p:cNvSpPr>
          <p:nvPr/>
        </p:nvSpPr>
        <p:spPr>
          <a:xfrm>
            <a:off x="4083352" y="314516"/>
            <a:ext cx="7677150" cy="920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None/>
              <a:defRPr sz="2800" b="1" kern="1200">
                <a:solidFill>
                  <a:srgbClr val="37AF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AF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AF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solidFill>
                  <a:schemeClr val="bg1"/>
                </a:solidFill>
              </a:rPr>
              <a:t>Proposed</a:t>
            </a:r>
            <a:r>
              <a:rPr lang="en-US">
                <a:solidFill>
                  <a:srgbClr val="C00000"/>
                </a:solidFill>
              </a:rPr>
              <a:t> </a:t>
            </a:r>
            <a:r>
              <a:rPr lang="en-US">
                <a:solidFill>
                  <a:schemeClr val="bg1"/>
                </a:solidFill>
              </a:rPr>
              <a:t>By-law Highlights</a:t>
            </a:r>
            <a:endParaRPr lang="en-CA">
              <a:solidFill>
                <a:schemeClr val="bg1"/>
              </a:solidFill>
            </a:endParaRPr>
          </a:p>
        </p:txBody>
      </p:sp>
      <p:pic>
        <p:nvPicPr>
          <p:cNvPr id="5" name="Picture 4">
            <a:extLst>
              <a:ext uri="{FF2B5EF4-FFF2-40B4-BE49-F238E27FC236}">
                <a16:creationId xmlns:a16="http://schemas.microsoft.com/office/drawing/2014/main" id="{0C629794-12A3-633D-4751-412988116197}"/>
              </a:ext>
            </a:extLst>
          </p:cNvPr>
          <p:cNvPicPr>
            <a:picLocks noChangeAspect="1"/>
          </p:cNvPicPr>
          <p:nvPr/>
        </p:nvPicPr>
        <p:blipFill>
          <a:blip r:embed="rId3"/>
          <a:stretch>
            <a:fillRect/>
          </a:stretch>
        </p:blipFill>
        <p:spPr>
          <a:xfrm>
            <a:off x="10557144" y="1408176"/>
            <a:ext cx="1400620" cy="1669759"/>
          </a:xfrm>
          <a:prstGeom prst="rect">
            <a:avLst/>
          </a:prstGeom>
        </p:spPr>
      </p:pic>
      <p:pic>
        <p:nvPicPr>
          <p:cNvPr id="6" name="Picture 5">
            <a:extLst>
              <a:ext uri="{FF2B5EF4-FFF2-40B4-BE49-F238E27FC236}">
                <a16:creationId xmlns:a16="http://schemas.microsoft.com/office/drawing/2014/main" id="{870419CC-10C6-5904-DC1E-3E188FEDC173}"/>
              </a:ext>
            </a:extLst>
          </p:cNvPr>
          <p:cNvPicPr>
            <a:picLocks noChangeAspect="1"/>
          </p:cNvPicPr>
          <p:nvPr/>
        </p:nvPicPr>
        <p:blipFill>
          <a:blip r:embed="rId4"/>
          <a:stretch>
            <a:fillRect/>
          </a:stretch>
        </p:blipFill>
        <p:spPr>
          <a:xfrm>
            <a:off x="10557144" y="5010911"/>
            <a:ext cx="1597882" cy="1669759"/>
          </a:xfrm>
          <a:prstGeom prst="rect">
            <a:avLst/>
          </a:prstGeom>
        </p:spPr>
      </p:pic>
    </p:spTree>
    <p:extLst>
      <p:ext uri="{BB962C8B-B14F-4D97-AF65-F5344CB8AC3E}">
        <p14:creationId xmlns:p14="http://schemas.microsoft.com/office/powerpoint/2010/main" val="335887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p:txBody>
          <a:bodyPr>
            <a:normAutofit/>
          </a:bodyPr>
          <a:lstStyle/>
          <a:p>
            <a:r>
              <a:rPr lang="en-CA">
                <a:solidFill>
                  <a:schemeClr val="bg1"/>
                </a:solidFill>
              </a:rPr>
              <a:t>Minor Permit and Online Questionnaire</a:t>
            </a:r>
          </a:p>
        </p:txBody>
      </p:sp>
      <p:sp>
        <p:nvSpPr>
          <p:cNvPr id="11" name="TextBox 10">
            <a:extLst>
              <a:ext uri="{FF2B5EF4-FFF2-40B4-BE49-F238E27FC236}">
                <a16:creationId xmlns:a16="http://schemas.microsoft.com/office/drawing/2014/main" id="{A81BC3FA-C09F-4CF9-23C6-6DAE6A0E809D}"/>
              </a:ext>
            </a:extLst>
          </p:cNvPr>
          <p:cNvSpPr txBox="1"/>
          <p:nvPr/>
        </p:nvSpPr>
        <p:spPr>
          <a:xfrm>
            <a:off x="713232" y="3652902"/>
            <a:ext cx="9253728" cy="2862322"/>
          </a:xfrm>
          <a:prstGeom prst="rect">
            <a:avLst/>
          </a:prstGeom>
          <a:noFill/>
        </p:spPr>
        <p:txBody>
          <a:bodyPr wrap="square" rtlCol="0">
            <a:spAutoFit/>
          </a:bodyPr>
          <a:lstStyle/>
          <a:p>
            <a:r>
              <a:rPr lang="en-US"/>
              <a:t>All activity beyond Lawn Dressing will require a permit. This will help avoid </a:t>
            </a:r>
          </a:p>
          <a:p>
            <a:r>
              <a:rPr lang="en-US"/>
              <a:t>drainage issues between </a:t>
            </a:r>
            <a:r>
              <a:rPr lang="en-US" err="1"/>
              <a:t>neighbours</a:t>
            </a:r>
            <a:r>
              <a:rPr lang="en-US"/>
              <a:t>. Typical issues involve filling or </a:t>
            </a:r>
          </a:p>
          <a:p>
            <a:r>
              <a:rPr lang="en-US"/>
              <a:t>blocking drainage swales.</a:t>
            </a:r>
          </a:p>
          <a:p>
            <a:endParaRPr lang="en-US"/>
          </a:p>
          <a:p>
            <a:r>
              <a:rPr lang="en-US"/>
              <a:t>Permit application entails an online questionnaire (yes/no questions); </a:t>
            </a:r>
          </a:p>
          <a:p>
            <a:pPr marL="742950" lvl="1" indent="-285750">
              <a:buFont typeface="Arial" panose="020B0604020202020204" pitchFamily="34" charset="0"/>
              <a:buChar char="•"/>
            </a:pPr>
            <a:endParaRPr lang="en-US"/>
          </a:p>
          <a:p>
            <a:r>
              <a:rPr lang="en-US"/>
              <a:t>Permit will be issued/emailed to the applicant, provided the project </a:t>
            </a:r>
          </a:p>
          <a:p>
            <a:r>
              <a:rPr lang="en-US"/>
              <a:t>poses low risk to surrounding properties. </a:t>
            </a:r>
          </a:p>
          <a:p>
            <a:pPr marL="285750" indent="-285750">
              <a:buFont typeface="Arial" panose="020B0604020202020204" pitchFamily="34" charset="0"/>
              <a:buChar char="•"/>
            </a:pPr>
            <a:endParaRPr lang="en-US"/>
          </a:p>
          <a:p>
            <a:r>
              <a:rPr lang="en-US"/>
              <a:t>Email will be sent to the applicant, to contact Engineering, if their project poses a concern. </a:t>
            </a:r>
            <a:endParaRPr lang="en-CA"/>
          </a:p>
        </p:txBody>
      </p:sp>
      <p:pic>
        <p:nvPicPr>
          <p:cNvPr id="5" name="Picture 4" descr="Diagram of a green grass growing in a shallow depth&#10;&#10;Description automatically generated with medium confidence">
            <a:extLst>
              <a:ext uri="{FF2B5EF4-FFF2-40B4-BE49-F238E27FC236}">
                <a16:creationId xmlns:a16="http://schemas.microsoft.com/office/drawing/2014/main" id="{822E22C9-6284-8396-21CF-AC2EC8E3F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 y="1316735"/>
            <a:ext cx="6413082" cy="2054190"/>
          </a:xfrm>
          <a:prstGeom prst="rect">
            <a:avLst/>
          </a:prstGeom>
        </p:spPr>
      </p:pic>
      <p:pic>
        <p:nvPicPr>
          <p:cNvPr id="7" name="Picture 6" descr="A grass field between two buildings&#10;&#10;Description automatically generated with medium confidence">
            <a:extLst>
              <a:ext uri="{FF2B5EF4-FFF2-40B4-BE49-F238E27FC236}">
                <a16:creationId xmlns:a16="http://schemas.microsoft.com/office/drawing/2014/main" id="{DFAA9B86-0C37-2941-516B-2A3B3992F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845" y="1447004"/>
            <a:ext cx="2125204" cy="3775558"/>
          </a:xfrm>
          <a:prstGeom prst="rect">
            <a:avLst/>
          </a:prstGeom>
        </p:spPr>
      </p:pic>
      <p:sp>
        <p:nvSpPr>
          <p:cNvPr id="2" name="Text Placeholder 3">
            <a:extLst>
              <a:ext uri="{FF2B5EF4-FFF2-40B4-BE49-F238E27FC236}">
                <a16:creationId xmlns:a16="http://schemas.microsoft.com/office/drawing/2014/main" id="{68EA6451-8FAA-99BC-9244-2A45BA4FBF73}"/>
              </a:ext>
            </a:extLst>
          </p:cNvPr>
          <p:cNvSpPr>
            <a:spLocks noGrp="1"/>
          </p:cNvSpPr>
          <p:nvPr>
            <p:ph type="body" sz="quarter" idx="16"/>
          </p:nvPr>
        </p:nvSpPr>
        <p:spPr>
          <a:xfrm>
            <a:off x="4083352" y="317161"/>
            <a:ext cx="7677150" cy="920750"/>
          </a:xfrm>
        </p:spPr>
        <p:txBody>
          <a:bodyPr>
            <a:normAutofit/>
          </a:bodyPr>
          <a:lstStyle/>
          <a:p>
            <a:r>
              <a:rPr lang="en-CA" sz="2800" b="1">
                <a:solidFill>
                  <a:schemeClr val="bg1"/>
                </a:solidFill>
              </a:rPr>
              <a:t>Minor Permit and Online Questionnaire</a:t>
            </a:r>
          </a:p>
        </p:txBody>
      </p:sp>
      <p:pic>
        <p:nvPicPr>
          <p:cNvPr id="6" name="Picture 5">
            <a:extLst>
              <a:ext uri="{FF2B5EF4-FFF2-40B4-BE49-F238E27FC236}">
                <a16:creationId xmlns:a16="http://schemas.microsoft.com/office/drawing/2014/main" id="{84E03232-DD78-C128-3104-3200870DB670}"/>
              </a:ext>
            </a:extLst>
          </p:cNvPr>
          <p:cNvPicPr>
            <a:picLocks noChangeAspect="1"/>
          </p:cNvPicPr>
          <p:nvPr/>
        </p:nvPicPr>
        <p:blipFill>
          <a:blip r:embed="rId5"/>
          <a:stretch>
            <a:fillRect/>
          </a:stretch>
        </p:blipFill>
        <p:spPr>
          <a:xfrm>
            <a:off x="10557144" y="1408176"/>
            <a:ext cx="1400620" cy="1669759"/>
          </a:xfrm>
          <a:prstGeom prst="rect">
            <a:avLst/>
          </a:prstGeom>
        </p:spPr>
      </p:pic>
      <p:pic>
        <p:nvPicPr>
          <p:cNvPr id="8" name="Picture 7">
            <a:extLst>
              <a:ext uri="{FF2B5EF4-FFF2-40B4-BE49-F238E27FC236}">
                <a16:creationId xmlns:a16="http://schemas.microsoft.com/office/drawing/2014/main" id="{114DDB5D-45FF-1539-E173-6D76A837C51E}"/>
              </a:ext>
            </a:extLst>
          </p:cNvPr>
          <p:cNvPicPr>
            <a:picLocks noChangeAspect="1"/>
          </p:cNvPicPr>
          <p:nvPr/>
        </p:nvPicPr>
        <p:blipFill>
          <a:blip r:embed="rId6"/>
          <a:stretch>
            <a:fillRect/>
          </a:stretch>
        </p:blipFill>
        <p:spPr>
          <a:xfrm>
            <a:off x="10557144" y="5010911"/>
            <a:ext cx="1597882" cy="1669759"/>
          </a:xfrm>
          <a:prstGeom prst="rect">
            <a:avLst/>
          </a:prstGeom>
        </p:spPr>
      </p:pic>
    </p:spTree>
    <p:extLst>
      <p:ext uri="{BB962C8B-B14F-4D97-AF65-F5344CB8AC3E}">
        <p14:creationId xmlns:p14="http://schemas.microsoft.com/office/powerpoint/2010/main" val="72040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p:txBody>
          <a:bodyPr/>
          <a:lstStyle/>
          <a:p>
            <a:r>
              <a:rPr lang="en-CA">
                <a:solidFill>
                  <a:schemeClr val="bg1"/>
                </a:solidFill>
              </a:rPr>
              <a:t>Liquid Soils (Wet Fill)</a:t>
            </a:r>
          </a:p>
        </p:txBody>
      </p:sp>
      <p:sp>
        <p:nvSpPr>
          <p:cNvPr id="11" name="TextBox 10">
            <a:extLst>
              <a:ext uri="{FF2B5EF4-FFF2-40B4-BE49-F238E27FC236}">
                <a16:creationId xmlns:a16="http://schemas.microsoft.com/office/drawing/2014/main" id="{A81BC3FA-C09F-4CF9-23C6-6DAE6A0E809D}"/>
              </a:ext>
            </a:extLst>
          </p:cNvPr>
          <p:cNvSpPr txBox="1"/>
          <p:nvPr/>
        </p:nvSpPr>
        <p:spPr>
          <a:xfrm>
            <a:off x="553163" y="1408176"/>
            <a:ext cx="5265638" cy="5170646"/>
          </a:xfrm>
          <a:prstGeom prst="rect">
            <a:avLst/>
          </a:prstGeom>
          <a:noFill/>
        </p:spPr>
        <p:txBody>
          <a:bodyPr wrap="square" lIns="91440" tIns="45720" rIns="91440" bIns="45720" rtlCol="0" anchor="t">
            <a:spAutoFit/>
          </a:bodyPr>
          <a:lstStyle/>
          <a:p>
            <a:r>
              <a:rPr lang="en-US" sz="1500"/>
              <a:t>Through the process of updating the Town’s Site Alteration and Fill By-law (2013-066, Amended in 2018) questions have been posed as to how the Town will manage “wet fill”. </a:t>
            </a:r>
          </a:p>
          <a:p>
            <a:endParaRPr lang="en-US" sz="1500"/>
          </a:p>
          <a:p>
            <a:r>
              <a:rPr lang="en-US" sz="1500"/>
              <a:t>Other Municipalities in Ontario have been successfully processing wet fill safely for some time, and our proposed by-law intends to provide guidance for sites to accept wet soil provided they also meet stringent best management practices in accordance with provincial regulations. The details of the operation would be outlined in the site’s Fill Management Plan (FMP) as part of the approval process and would be managed for compliance with the FMP by the Town and our environmental consultant, referred to as our Qualified Person (QP). </a:t>
            </a:r>
          </a:p>
          <a:p>
            <a:endParaRPr lang="en-US" sz="1500"/>
          </a:p>
          <a:p>
            <a:r>
              <a:rPr lang="en-US" sz="1500" b="1"/>
              <a:t>What is “wet fill”? </a:t>
            </a:r>
          </a:p>
          <a:p>
            <a:endParaRPr lang="en-US" sz="1500"/>
          </a:p>
          <a:p>
            <a:r>
              <a:rPr lang="en-US" sz="1500"/>
              <a:t>In simple terms, “wet fill” or “wet soil” is the same as dry soil except that it is mixed with clean water to form a slurry. Provincial Regulations use the term Liquid Soil to describe this slurry. The following slide describes relevant definitions and regulations that apply to Liquid Soil. </a:t>
            </a:r>
            <a:endParaRPr lang="en-CA" sz="1500"/>
          </a:p>
        </p:txBody>
      </p:sp>
      <p:sp>
        <p:nvSpPr>
          <p:cNvPr id="6" name="Text Placeholder 3">
            <a:extLst>
              <a:ext uri="{FF2B5EF4-FFF2-40B4-BE49-F238E27FC236}">
                <a16:creationId xmlns:a16="http://schemas.microsoft.com/office/drawing/2014/main" id="{F13BE262-F89B-5E8C-D4FD-59C4B2B484BE}"/>
              </a:ext>
            </a:extLst>
          </p:cNvPr>
          <p:cNvSpPr txBox="1">
            <a:spLocks/>
          </p:cNvSpPr>
          <p:nvPr/>
        </p:nvSpPr>
        <p:spPr>
          <a:xfrm>
            <a:off x="4083352" y="317161"/>
            <a:ext cx="7677150" cy="920750"/>
          </a:xfrm>
          <a:prstGeom prst="rect">
            <a:avLst/>
          </a:prstGeom>
        </p:spPr>
        <p:txBody>
          <a:bodyPr vert="horz" lIns="91440" tIns="45720" rIns="91440" bIns="45720" rtlCol="0">
            <a:normAutofit/>
          </a:bodyPr>
          <a:lstStyle>
            <a:lvl1pPr marL="228600" indent="-228600" algn="r" defTabSz="914400" rtl="0" eaLnBrk="1" latinLnBrk="0" hangingPunct="1">
              <a:lnSpc>
                <a:spcPct val="90000"/>
              </a:lnSpc>
              <a:spcBef>
                <a:spcPts val="1000"/>
              </a:spcBef>
              <a:buFontTx/>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800" b="1">
                <a:solidFill>
                  <a:schemeClr val="bg1"/>
                </a:solidFill>
              </a:rPr>
              <a:t>Liquid Soil (Wet Fill)</a:t>
            </a:r>
          </a:p>
          <a:p>
            <a:endParaRPr lang="en-CA" sz="2800" b="1">
              <a:solidFill>
                <a:schemeClr val="bg1"/>
              </a:solidFill>
            </a:endParaRPr>
          </a:p>
        </p:txBody>
      </p:sp>
      <p:pic>
        <p:nvPicPr>
          <p:cNvPr id="2" name="Picture 1">
            <a:extLst>
              <a:ext uri="{FF2B5EF4-FFF2-40B4-BE49-F238E27FC236}">
                <a16:creationId xmlns:a16="http://schemas.microsoft.com/office/drawing/2014/main" id="{3A01BDD3-7FA4-6365-06B1-CA641532233B}"/>
              </a:ext>
            </a:extLst>
          </p:cNvPr>
          <p:cNvPicPr>
            <a:picLocks noChangeAspect="1"/>
          </p:cNvPicPr>
          <p:nvPr/>
        </p:nvPicPr>
        <p:blipFill>
          <a:blip r:embed="rId3"/>
          <a:stretch>
            <a:fillRect/>
          </a:stretch>
        </p:blipFill>
        <p:spPr>
          <a:xfrm>
            <a:off x="10557144" y="1408176"/>
            <a:ext cx="1400620" cy="1669759"/>
          </a:xfrm>
          <a:prstGeom prst="rect">
            <a:avLst/>
          </a:prstGeom>
        </p:spPr>
      </p:pic>
      <p:pic>
        <p:nvPicPr>
          <p:cNvPr id="5" name="Picture 4">
            <a:extLst>
              <a:ext uri="{FF2B5EF4-FFF2-40B4-BE49-F238E27FC236}">
                <a16:creationId xmlns:a16="http://schemas.microsoft.com/office/drawing/2014/main" id="{4DF97CC7-F428-B7A2-D4F5-8572E1692AA5}"/>
              </a:ext>
            </a:extLst>
          </p:cNvPr>
          <p:cNvPicPr>
            <a:picLocks noChangeAspect="1"/>
          </p:cNvPicPr>
          <p:nvPr/>
        </p:nvPicPr>
        <p:blipFill>
          <a:blip r:embed="rId4"/>
          <a:stretch>
            <a:fillRect/>
          </a:stretch>
        </p:blipFill>
        <p:spPr>
          <a:xfrm>
            <a:off x="10557144" y="5010911"/>
            <a:ext cx="1597882" cy="1669759"/>
          </a:xfrm>
          <a:prstGeom prst="rect">
            <a:avLst/>
          </a:prstGeom>
        </p:spPr>
      </p:pic>
      <p:pic>
        <p:nvPicPr>
          <p:cNvPr id="8" name="Picture 7" descr="A large black truck on a construction site&#10;&#10;Description automatically generated">
            <a:extLst>
              <a:ext uri="{FF2B5EF4-FFF2-40B4-BE49-F238E27FC236}">
                <a16:creationId xmlns:a16="http://schemas.microsoft.com/office/drawing/2014/main" id="{EA524035-61FD-EDFA-CB23-758583F94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2074" y="4160663"/>
            <a:ext cx="4071797" cy="2292271"/>
          </a:xfrm>
          <a:prstGeom prst="rect">
            <a:avLst/>
          </a:prstGeom>
        </p:spPr>
      </p:pic>
      <p:pic>
        <p:nvPicPr>
          <p:cNvPr id="12" name="Picture 11" descr="A large truck with large machinery&#10;&#10;Description automatically generated with medium confidence">
            <a:extLst>
              <a:ext uri="{FF2B5EF4-FFF2-40B4-BE49-F238E27FC236}">
                <a16:creationId xmlns:a16="http://schemas.microsoft.com/office/drawing/2014/main" id="{1EDFD076-FE82-4C95-BCF8-A5843B46CF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2074" y="1536348"/>
            <a:ext cx="4071797" cy="2290386"/>
          </a:xfrm>
          <a:prstGeom prst="rect">
            <a:avLst/>
          </a:prstGeom>
        </p:spPr>
      </p:pic>
    </p:spTree>
    <p:extLst>
      <p:ext uri="{BB962C8B-B14F-4D97-AF65-F5344CB8AC3E}">
        <p14:creationId xmlns:p14="http://schemas.microsoft.com/office/powerpoint/2010/main" val="209920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81BC3FA-C09F-4CF9-23C6-6DAE6A0E809D}"/>
              </a:ext>
            </a:extLst>
          </p:cNvPr>
          <p:cNvSpPr txBox="1"/>
          <p:nvPr/>
        </p:nvSpPr>
        <p:spPr>
          <a:xfrm>
            <a:off x="431498" y="1316735"/>
            <a:ext cx="9928384" cy="5424562"/>
          </a:xfrm>
          <a:prstGeom prst="rect">
            <a:avLst/>
          </a:prstGeom>
          <a:noFill/>
        </p:spPr>
        <p:txBody>
          <a:bodyPr wrap="square" lIns="91440" tIns="45720" rIns="91440" bIns="45720" rtlCol="0" anchor="t">
            <a:spAutoFit/>
          </a:bodyPr>
          <a:lstStyle/>
          <a:p>
            <a:r>
              <a:rPr lang="en-US" sz="1300" b="1" u="sng"/>
              <a:t>Ontario Regulation 406/19</a:t>
            </a:r>
          </a:p>
          <a:p>
            <a:pPr marL="640080" indent="-283210">
              <a:buFont typeface="Arial" panose="020B0604020202020204" pitchFamily="34" charset="0"/>
              <a:buChar char="•"/>
            </a:pPr>
            <a:r>
              <a:rPr lang="en-US" sz="1300"/>
              <a:t>There is no regulatory term for “wet fill” however there is a definition for Liquid Soil in Ontario Regulation 406/19 Onsite and  Excess Soil Management.</a:t>
            </a:r>
          </a:p>
          <a:p>
            <a:pPr marL="640080" indent="-283210">
              <a:buFont typeface="Arial" panose="020B0604020202020204" pitchFamily="34" charset="0"/>
              <a:buChar char="•"/>
            </a:pPr>
            <a:r>
              <a:rPr lang="en-US" sz="1300"/>
              <a:t>Based on Ontario Regulation 153/04 Liquid Excess Soil can be beneficially reused on sites within Town jurisdiction with specified controls and restrictions.</a:t>
            </a:r>
          </a:p>
          <a:p>
            <a:pPr>
              <a:lnSpc>
                <a:spcPct val="150000"/>
              </a:lnSpc>
              <a:spcBef>
                <a:spcPts val="600"/>
              </a:spcBef>
            </a:pPr>
            <a:r>
              <a:rPr lang="en-US" sz="1300" b="1" u="sng"/>
              <a:t>Ontario Regulation 347</a:t>
            </a:r>
          </a:p>
          <a:p>
            <a:pPr marL="640080" indent="-283210">
              <a:buFont typeface="Arial" panose="020B0604020202020204" pitchFamily="34" charset="0"/>
              <a:buChar char="•"/>
            </a:pPr>
            <a:r>
              <a:rPr lang="en-US" sz="1300"/>
              <a:t>Transportation management and disposal of liquid waste must be in accordance with Ontario Regulation 347.  All waste receiving and disposal sites are required to have an ECA issued by the MECP.</a:t>
            </a:r>
          </a:p>
          <a:p>
            <a:pPr marL="640080" indent="-283210">
              <a:buFont typeface="Arial" panose="020B0604020202020204" pitchFamily="34" charset="0"/>
              <a:buChar char="•"/>
            </a:pPr>
            <a:r>
              <a:rPr lang="en-US" sz="1300"/>
              <a:t>Waste Management as per O. Reg. 347 is excluded  Site Alteration and Fill By-law. </a:t>
            </a:r>
          </a:p>
          <a:p>
            <a:pPr>
              <a:lnSpc>
                <a:spcPct val="150000"/>
              </a:lnSpc>
              <a:spcBef>
                <a:spcPts val="600"/>
              </a:spcBef>
            </a:pPr>
            <a:r>
              <a:rPr lang="en-US" sz="1300" b="1" u="sng"/>
              <a:t>Sources of Liquid Excess Soil</a:t>
            </a:r>
          </a:p>
          <a:p>
            <a:pPr marL="640080" indent="-283210">
              <a:buFont typeface="Arial" panose="020B0604020202020204" pitchFamily="34" charset="0"/>
              <a:buChar char="•"/>
            </a:pPr>
            <a:r>
              <a:rPr lang="en-US" sz="1300"/>
              <a:t>Liquid Excess Soil (“wet fill”) that is defined by Ontario Regulation 406/19 and mentioned in the Town By-law is predominately water saturated excess soil derived from such sources as vac trucks, tunnel and micro tunnel boring slurry, and geothermal drilling slurry. </a:t>
            </a:r>
          </a:p>
          <a:p>
            <a:pPr marL="640080" indent="-283210">
              <a:buFont typeface="Arial" panose="020B0604020202020204" pitchFamily="34" charset="0"/>
              <a:buChar char="•"/>
            </a:pPr>
            <a:r>
              <a:rPr lang="en-US" sz="1300"/>
              <a:t>Vac trucks are specialized vehicles that use vacuum suction to excavate soil usually from places where conventional extraction is not practical. They use high pressure clean water from an on-board tank to help break up the soil and enhance vacuuming.</a:t>
            </a:r>
          </a:p>
          <a:p>
            <a:pPr marL="640080" indent="-283210">
              <a:buFont typeface="Arial" panose="020B0604020202020204" pitchFamily="34" charset="0"/>
              <a:buChar char="•"/>
            </a:pPr>
            <a:r>
              <a:rPr lang="en-US" sz="1300"/>
              <a:t>The chemical quality of the liquid soil reflects the chemical quality of the dry soil.</a:t>
            </a:r>
          </a:p>
          <a:p>
            <a:pPr>
              <a:lnSpc>
                <a:spcPct val="150000"/>
              </a:lnSpc>
              <a:spcBef>
                <a:spcPts val="600"/>
              </a:spcBef>
            </a:pPr>
            <a:r>
              <a:rPr lang="en-US" sz="1300" b="1" u="sng"/>
              <a:t>The use of Liquid Excess Soil as Fill</a:t>
            </a:r>
          </a:p>
          <a:p>
            <a:pPr marL="640080" indent="-283210">
              <a:buFont typeface="Arial" panose="020B0604020202020204" pitchFamily="34" charset="0"/>
              <a:buChar char="•"/>
            </a:pPr>
            <a:r>
              <a:rPr lang="en-US" sz="1300"/>
              <a:t>As noted above, the beneficial reuse of Excess Soil (both dry and liquid) is outlined in Ontario Regulation 406/19 and encouraged by Provincial policy for reuse and recycling.</a:t>
            </a:r>
          </a:p>
          <a:p>
            <a:pPr marL="640080" indent="-283210">
              <a:buFont typeface="Arial" panose="020B0604020202020204" pitchFamily="34" charset="0"/>
              <a:buChar char="•"/>
            </a:pPr>
            <a:r>
              <a:rPr lang="en-US" sz="1300"/>
              <a:t>The proposed Town By-law and supporting Guidelines Manual outlines the requirements for any application for the beneficial reuse of dry excess soil as fill as well as liquid excess soil as fill. </a:t>
            </a:r>
          </a:p>
          <a:p>
            <a:pPr marL="640080" indent="-283210">
              <a:buFont typeface="Arial" panose="020B0604020202020204" pitchFamily="34" charset="0"/>
              <a:buChar char="•"/>
            </a:pPr>
            <a:r>
              <a:rPr lang="en-US" sz="1300"/>
              <a:t>In the case of any application for the beneficial reuse of excess liquid soil for filling, the By-law requires Public Consultation and Council approval. </a:t>
            </a:r>
          </a:p>
        </p:txBody>
      </p:sp>
      <p:sp>
        <p:nvSpPr>
          <p:cNvPr id="2" name="Text Placeholder 3">
            <a:extLst>
              <a:ext uri="{FF2B5EF4-FFF2-40B4-BE49-F238E27FC236}">
                <a16:creationId xmlns:a16="http://schemas.microsoft.com/office/drawing/2014/main" id="{72B79A16-52FE-9169-2B11-B7631CE0CD78}"/>
              </a:ext>
            </a:extLst>
          </p:cNvPr>
          <p:cNvSpPr txBox="1">
            <a:spLocks/>
          </p:cNvSpPr>
          <p:nvPr/>
        </p:nvSpPr>
        <p:spPr>
          <a:xfrm>
            <a:off x="3848100" y="317161"/>
            <a:ext cx="7912402" cy="920750"/>
          </a:xfrm>
          <a:prstGeom prst="rect">
            <a:avLst/>
          </a:prstGeom>
        </p:spPr>
        <p:txBody>
          <a:bodyPr vert="horz" lIns="91440" tIns="45720" rIns="91440" bIns="45720" rtlCol="0">
            <a:normAutofit/>
          </a:bodyPr>
          <a:lstStyle>
            <a:lvl1pPr marL="228600" indent="-228600" algn="r" defTabSz="914400" rtl="0" eaLnBrk="1" latinLnBrk="0" hangingPunct="1">
              <a:lnSpc>
                <a:spcPct val="90000"/>
              </a:lnSpc>
              <a:spcBef>
                <a:spcPts val="1000"/>
              </a:spcBef>
              <a:buFontTx/>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bg1"/>
                </a:solidFill>
              </a:rPr>
              <a:t>Background Information on </a:t>
            </a:r>
            <a:r>
              <a:rPr lang="en-CA" sz="2800" b="1">
                <a:solidFill>
                  <a:schemeClr val="bg1"/>
                </a:solidFill>
              </a:rPr>
              <a:t>Liquid Soil (Wet Fill)</a:t>
            </a:r>
          </a:p>
          <a:p>
            <a:endParaRPr lang="en-CA" sz="2800" b="1">
              <a:solidFill>
                <a:schemeClr val="bg1"/>
              </a:solidFill>
            </a:endParaRPr>
          </a:p>
        </p:txBody>
      </p:sp>
      <p:pic>
        <p:nvPicPr>
          <p:cNvPr id="4" name="Picture 3">
            <a:extLst>
              <a:ext uri="{FF2B5EF4-FFF2-40B4-BE49-F238E27FC236}">
                <a16:creationId xmlns:a16="http://schemas.microsoft.com/office/drawing/2014/main" id="{5AF1CA51-021D-26D5-3662-EA4296E9C797}"/>
              </a:ext>
            </a:extLst>
          </p:cNvPr>
          <p:cNvPicPr>
            <a:picLocks noChangeAspect="1"/>
          </p:cNvPicPr>
          <p:nvPr/>
        </p:nvPicPr>
        <p:blipFill>
          <a:blip r:embed="rId3"/>
          <a:stretch>
            <a:fillRect/>
          </a:stretch>
        </p:blipFill>
        <p:spPr>
          <a:xfrm>
            <a:off x="10557144" y="1408176"/>
            <a:ext cx="1400620" cy="1669759"/>
          </a:xfrm>
          <a:prstGeom prst="rect">
            <a:avLst/>
          </a:prstGeom>
        </p:spPr>
      </p:pic>
      <p:pic>
        <p:nvPicPr>
          <p:cNvPr id="5" name="Picture 4">
            <a:extLst>
              <a:ext uri="{FF2B5EF4-FFF2-40B4-BE49-F238E27FC236}">
                <a16:creationId xmlns:a16="http://schemas.microsoft.com/office/drawing/2014/main" id="{961F4802-4EFE-E243-B18C-42B29A28D42C}"/>
              </a:ext>
            </a:extLst>
          </p:cNvPr>
          <p:cNvPicPr>
            <a:picLocks noChangeAspect="1"/>
          </p:cNvPicPr>
          <p:nvPr/>
        </p:nvPicPr>
        <p:blipFill>
          <a:blip r:embed="rId4"/>
          <a:stretch>
            <a:fillRect/>
          </a:stretch>
        </p:blipFill>
        <p:spPr>
          <a:xfrm>
            <a:off x="10557144" y="5010911"/>
            <a:ext cx="1597882" cy="1669759"/>
          </a:xfrm>
          <a:prstGeom prst="rect">
            <a:avLst/>
          </a:prstGeom>
        </p:spPr>
      </p:pic>
    </p:spTree>
    <p:extLst>
      <p:ext uri="{BB962C8B-B14F-4D97-AF65-F5344CB8AC3E}">
        <p14:creationId xmlns:p14="http://schemas.microsoft.com/office/powerpoint/2010/main" val="214719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p:txBody>
          <a:bodyPr>
            <a:normAutofit/>
          </a:bodyPr>
          <a:lstStyle/>
          <a:p>
            <a:r>
              <a:rPr lang="en-US">
                <a:solidFill>
                  <a:schemeClr val="bg1"/>
                </a:solidFill>
              </a:rPr>
              <a:t>Liquid Soils Receiving Sites</a:t>
            </a:r>
            <a:endParaRPr lang="en-CA">
              <a:solidFill>
                <a:schemeClr val="bg1"/>
              </a:solidFill>
            </a:endParaRPr>
          </a:p>
        </p:txBody>
      </p:sp>
      <p:sp>
        <p:nvSpPr>
          <p:cNvPr id="11" name="TextBox 10">
            <a:extLst>
              <a:ext uri="{FF2B5EF4-FFF2-40B4-BE49-F238E27FC236}">
                <a16:creationId xmlns:a16="http://schemas.microsoft.com/office/drawing/2014/main" id="{A81BC3FA-C09F-4CF9-23C6-6DAE6A0E809D}"/>
              </a:ext>
            </a:extLst>
          </p:cNvPr>
          <p:cNvSpPr txBox="1"/>
          <p:nvPr/>
        </p:nvSpPr>
        <p:spPr>
          <a:xfrm>
            <a:off x="581025" y="1390650"/>
            <a:ext cx="9858375" cy="5632311"/>
          </a:xfrm>
          <a:prstGeom prst="rect">
            <a:avLst/>
          </a:prstGeom>
          <a:noFill/>
        </p:spPr>
        <p:txBody>
          <a:bodyPr wrap="square" lIns="91440" tIns="45720" rIns="91440" bIns="45720" rtlCol="0" anchor="t">
            <a:spAutoFit/>
          </a:bodyPr>
          <a:lstStyle/>
          <a:p>
            <a:r>
              <a:rPr lang="en-US"/>
              <a:t>There are different methods used across Ontario to manage Excess Liquid Soil. Some facilities are completely indoors and utilize centrifuges, presses, and other mechanical means to separate the soil and water. Other methods may include the addition</a:t>
            </a:r>
          </a:p>
          <a:p>
            <a:r>
              <a:rPr lang="en-US"/>
              <a:t> of environmentally benign solidifying agents to create a </a:t>
            </a:r>
          </a:p>
          <a:p>
            <a:r>
              <a:rPr lang="en-US"/>
              <a:t>dry soil. </a:t>
            </a:r>
          </a:p>
          <a:p>
            <a:endParaRPr lang="en-US"/>
          </a:p>
          <a:p>
            <a:r>
              <a:rPr lang="en-US"/>
              <a:t>Other facilities typically outdoors have a concrete receiving</a:t>
            </a:r>
          </a:p>
          <a:p>
            <a:r>
              <a:rPr lang="en-US"/>
              <a:t>basin to contain the liquid soil for inspection and sampling.</a:t>
            </a:r>
          </a:p>
          <a:p>
            <a:r>
              <a:rPr lang="en-US"/>
              <a:t>Upon receipt of the sampling results, the soil and liquid </a:t>
            </a:r>
          </a:p>
          <a:p>
            <a:r>
              <a:rPr lang="en-US"/>
              <a:t>components would be shipped to an approved receiving </a:t>
            </a:r>
          </a:p>
          <a:p>
            <a:r>
              <a:rPr lang="en-US"/>
              <a:t>site. </a:t>
            </a:r>
          </a:p>
          <a:p>
            <a:endParaRPr lang="en-US"/>
          </a:p>
          <a:p>
            <a:r>
              <a:rPr lang="en-US"/>
              <a:t>Applicants will be required to provide a Fill Management </a:t>
            </a:r>
          </a:p>
          <a:p>
            <a:r>
              <a:rPr lang="en-US"/>
              <a:t>Plan which will detail their acceptance protocol for the </a:t>
            </a:r>
          </a:p>
          <a:p>
            <a:r>
              <a:rPr lang="en-US"/>
              <a:t>Hydro Vac liquid soil. This will be reviewed by the Town and their Peer Review consultant to ensure compliance with MECP Standards. </a:t>
            </a:r>
          </a:p>
          <a:p>
            <a:endParaRPr lang="en-US"/>
          </a:p>
          <a:p>
            <a:r>
              <a:rPr lang="en-US"/>
              <a:t>Once all comments, questions, and concerns are addressed, the applicant will be required to host a Public Information Meeting and seek approval from Council. </a:t>
            </a:r>
          </a:p>
          <a:p>
            <a:endParaRPr lang="en-CA"/>
          </a:p>
        </p:txBody>
      </p:sp>
      <p:sp>
        <p:nvSpPr>
          <p:cNvPr id="5" name="Text Placeholder 3">
            <a:extLst>
              <a:ext uri="{FF2B5EF4-FFF2-40B4-BE49-F238E27FC236}">
                <a16:creationId xmlns:a16="http://schemas.microsoft.com/office/drawing/2014/main" id="{09DE1FCB-3713-C390-CAAA-A4D797C6FFC7}"/>
              </a:ext>
            </a:extLst>
          </p:cNvPr>
          <p:cNvSpPr>
            <a:spLocks noGrp="1"/>
          </p:cNvSpPr>
          <p:nvPr>
            <p:ph type="body" sz="quarter" idx="16"/>
          </p:nvPr>
        </p:nvSpPr>
        <p:spPr>
          <a:xfrm>
            <a:off x="4092878" y="295783"/>
            <a:ext cx="7677150" cy="920750"/>
          </a:xfrm>
        </p:spPr>
        <p:txBody>
          <a:bodyPr>
            <a:normAutofit/>
          </a:bodyPr>
          <a:lstStyle/>
          <a:p>
            <a:r>
              <a:rPr lang="en-US" sz="2800" b="1">
                <a:solidFill>
                  <a:schemeClr val="bg1"/>
                </a:solidFill>
              </a:rPr>
              <a:t>Liquid Soil Receiving Sites</a:t>
            </a:r>
            <a:endParaRPr lang="en-CA" sz="2800" b="1">
              <a:solidFill>
                <a:schemeClr val="bg1"/>
              </a:solidFill>
            </a:endParaRPr>
          </a:p>
        </p:txBody>
      </p:sp>
      <p:pic>
        <p:nvPicPr>
          <p:cNvPr id="2" name="Picture 1">
            <a:extLst>
              <a:ext uri="{FF2B5EF4-FFF2-40B4-BE49-F238E27FC236}">
                <a16:creationId xmlns:a16="http://schemas.microsoft.com/office/drawing/2014/main" id="{C13A0495-9A43-6339-68FD-F279711EC65C}"/>
              </a:ext>
            </a:extLst>
          </p:cNvPr>
          <p:cNvPicPr>
            <a:picLocks noChangeAspect="1"/>
          </p:cNvPicPr>
          <p:nvPr/>
        </p:nvPicPr>
        <p:blipFill>
          <a:blip r:embed="rId3"/>
          <a:stretch>
            <a:fillRect/>
          </a:stretch>
        </p:blipFill>
        <p:spPr>
          <a:xfrm>
            <a:off x="10557144" y="1408176"/>
            <a:ext cx="1400620" cy="1669759"/>
          </a:xfrm>
          <a:prstGeom prst="rect">
            <a:avLst/>
          </a:prstGeom>
        </p:spPr>
      </p:pic>
      <p:pic>
        <p:nvPicPr>
          <p:cNvPr id="7" name="Picture 6">
            <a:extLst>
              <a:ext uri="{FF2B5EF4-FFF2-40B4-BE49-F238E27FC236}">
                <a16:creationId xmlns:a16="http://schemas.microsoft.com/office/drawing/2014/main" id="{0CEDE1B6-7911-BB18-6B56-EF8946D46929}"/>
              </a:ext>
            </a:extLst>
          </p:cNvPr>
          <p:cNvPicPr>
            <a:picLocks noChangeAspect="1"/>
          </p:cNvPicPr>
          <p:nvPr/>
        </p:nvPicPr>
        <p:blipFill>
          <a:blip r:embed="rId4"/>
          <a:stretch>
            <a:fillRect/>
          </a:stretch>
        </p:blipFill>
        <p:spPr>
          <a:xfrm>
            <a:off x="10557144" y="5010911"/>
            <a:ext cx="1597882" cy="1669759"/>
          </a:xfrm>
          <a:prstGeom prst="rect">
            <a:avLst/>
          </a:prstGeom>
        </p:spPr>
      </p:pic>
      <p:pic>
        <p:nvPicPr>
          <p:cNvPr id="9" name="Picture 8" descr="A large building with several machines&#10;&#10;Description automatically generated with medium confidence">
            <a:extLst>
              <a:ext uri="{FF2B5EF4-FFF2-40B4-BE49-F238E27FC236}">
                <a16:creationId xmlns:a16="http://schemas.microsoft.com/office/drawing/2014/main" id="{128F38D2-5ADA-A603-57E6-8CB669291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460" y="2144783"/>
            <a:ext cx="3766915" cy="2923576"/>
          </a:xfrm>
          <a:prstGeom prst="rect">
            <a:avLst/>
          </a:prstGeom>
        </p:spPr>
      </p:pic>
    </p:spTree>
    <p:extLst>
      <p:ext uri="{BB962C8B-B14F-4D97-AF65-F5344CB8AC3E}">
        <p14:creationId xmlns:p14="http://schemas.microsoft.com/office/powerpoint/2010/main" val="134032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4363-3BF7-E41F-EED3-7AB1BA14B84D}"/>
              </a:ext>
            </a:extLst>
          </p:cNvPr>
          <p:cNvSpPr>
            <a:spLocks noGrp="1"/>
          </p:cNvSpPr>
          <p:nvPr>
            <p:ph type="body" sz="quarter" idx="15"/>
          </p:nvPr>
        </p:nvSpPr>
        <p:spPr>
          <a:xfrm>
            <a:off x="4083352" y="323499"/>
            <a:ext cx="7677150" cy="920750"/>
          </a:xfrm>
        </p:spPr>
        <p:txBody>
          <a:bodyPr>
            <a:normAutofit/>
          </a:bodyPr>
          <a:lstStyle/>
          <a:p>
            <a:pPr algn="r"/>
            <a:r>
              <a:rPr lang="en-US">
                <a:solidFill>
                  <a:schemeClr val="bg1"/>
                </a:solidFill>
              </a:rPr>
              <a:t>Regulations</a:t>
            </a:r>
            <a:endParaRPr lang="en-CA">
              <a:solidFill>
                <a:schemeClr val="bg1"/>
              </a:solidFill>
            </a:endParaRPr>
          </a:p>
        </p:txBody>
      </p:sp>
      <p:sp>
        <p:nvSpPr>
          <p:cNvPr id="11" name="TextBox 10">
            <a:extLst>
              <a:ext uri="{FF2B5EF4-FFF2-40B4-BE49-F238E27FC236}">
                <a16:creationId xmlns:a16="http://schemas.microsoft.com/office/drawing/2014/main" id="{A81BC3FA-C09F-4CF9-23C6-6DAE6A0E809D}"/>
              </a:ext>
            </a:extLst>
          </p:cNvPr>
          <p:cNvSpPr txBox="1"/>
          <p:nvPr/>
        </p:nvSpPr>
        <p:spPr>
          <a:xfrm>
            <a:off x="585216" y="1316735"/>
            <a:ext cx="9774666" cy="5547673"/>
          </a:xfrm>
          <a:prstGeom prst="rect">
            <a:avLst/>
          </a:prstGeom>
          <a:noFill/>
        </p:spPr>
        <p:txBody>
          <a:bodyPr wrap="square" rtlCol="0">
            <a:spAutoFit/>
          </a:bodyPr>
          <a:lstStyle/>
          <a:p>
            <a:pPr>
              <a:spcBef>
                <a:spcPts val="600"/>
              </a:spcBef>
            </a:pPr>
            <a:r>
              <a:rPr lang="en-US" sz="1200" b="1" u="sng"/>
              <a:t>Laws</a:t>
            </a:r>
          </a:p>
          <a:p>
            <a:pPr marL="640080" indent="-283464">
              <a:spcBef>
                <a:spcPts val="250"/>
              </a:spcBef>
              <a:buFont typeface="Arial" panose="020B0604020202020204" pitchFamily="34" charset="0"/>
              <a:buChar char="•"/>
            </a:pPr>
            <a:r>
              <a:rPr lang="en-US" sz="1200" i="1"/>
              <a:t>Environmental Protection Act. R.S.O.1990, c E.19</a:t>
            </a:r>
            <a:endParaRPr lang="en-US" sz="1200"/>
          </a:p>
          <a:p>
            <a:pPr>
              <a:spcBef>
                <a:spcPts val="600"/>
              </a:spcBef>
            </a:pPr>
            <a:r>
              <a:rPr lang="en-US" sz="1200" b="1" u="sng"/>
              <a:t>Regulations</a:t>
            </a:r>
          </a:p>
          <a:p>
            <a:pPr marL="640080" indent="-283464">
              <a:spcBef>
                <a:spcPts val="250"/>
              </a:spcBef>
              <a:buFont typeface="Arial" panose="020B0604020202020204" pitchFamily="34" charset="0"/>
              <a:buChar char="•"/>
            </a:pPr>
            <a:r>
              <a:rPr lang="en-US" sz="1200" i="1"/>
              <a:t>Ontario Regulation 406/19, On-Site and Excess Soil Management</a:t>
            </a:r>
            <a:r>
              <a:rPr lang="en-US" sz="1200"/>
              <a:t> made under the </a:t>
            </a:r>
            <a:r>
              <a:rPr lang="en-US" sz="1200" i="1"/>
              <a:t>Environmental Protection Act</a:t>
            </a:r>
            <a:r>
              <a:rPr lang="en-US" sz="1200"/>
              <a:t>, December 4, 2019, as amended.  For the management of excess soil in alignment with other regulations including Ontario Regulation 153/04 and Ontario Regulation 347.</a:t>
            </a:r>
          </a:p>
          <a:p>
            <a:pPr>
              <a:spcBef>
                <a:spcPts val="600"/>
              </a:spcBef>
            </a:pPr>
            <a:r>
              <a:rPr lang="en-US" sz="1200" b="1" u="sng"/>
              <a:t>Referenced by Regulation</a:t>
            </a:r>
          </a:p>
          <a:p>
            <a:pPr marL="640080" indent="-283464">
              <a:spcBef>
                <a:spcPts val="250"/>
              </a:spcBef>
              <a:buFont typeface="Arial" panose="020B0604020202020204" pitchFamily="34" charset="0"/>
              <a:buChar char="•"/>
            </a:pPr>
            <a:r>
              <a:rPr lang="en-US" sz="1200" i="1"/>
              <a:t>Rules for Soil Management and Excess Soil Quality Standards,</a:t>
            </a:r>
            <a:r>
              <a:rPr lang="en-US" sz="1200"/>
              <a:t> Ministry of Environment Conservation and Parks (MECP), February 2024.  Referenced in Ontario Regulation 406/19.  Provides a set of soil quality tables for various land uses and site conditions and outlines the use of the Beneficial Reuse Assessment Tool (BRAT) and Risk Assessment.</a:t>
            </a:r>
          </a:p>
          <a:p>
            <a:pPr>
              <a:spcBef>
                <a:spcPts val="600"/>
              </a:spcBef>
            </a:pPr>
            <a:r>
              <a:rPr lang="en-US" sz="1200" b="1" u="sng"/>
              <a:t>MECP Best Management Practices and Supporting Documents</a:t>
            </a:r>
          </a:p>
          <a:p>
            <a:pPr marL="640080" indent="-283464">
              <a:spcBef>
                <a:spcPts val="150"/>
              </a:spcBef>
              <a:buFont typeface="Arial" panose="020B0604020202020204" pitchFamily="34" charset="0"/>
              <a:buChar char="•"/>
            </a:pPr>
            <a:r>
              <a:rPr lang="en-US" sz="1200" i="1"/>
              <a:t>Management of Excess Soil – A Guide for Best Management Practices (BMP),</a:t>
            </a:r>
            <a:r>
              <a:rPr lang="en-US" sz="1200"/>
              <a:t> MECP, January 2014. Sets out expectations for all those managing soil and encourages the beneficial reuse of excess soil in a manner that promotes sustainability and the protection of the environment.</a:t>
            </a:r>
          </a:p>
          <a:p>
            <a:pPr marL="640080" indent="-283464">
              <a:spcBef>
                <a:spcPts val="150"/>
              </a:spcBef>
              <a:buFont typeface="Arial" panose="020B0604020202020204" pitchFamily="34" charset="0"/>
              <a:buChar char="•"/>
            </a:pPr>
            <a:r>
              <a:rPr lang="en-US" sz="1200" i="1"/>
              <a:t>The Excess Soil Policy Framework,</a:t>
            </a:r>
            <a:r>
              <a:rPr lang="en-US" sz="1200"/>
              <a:t> MECP, December 2016. Outlines the management of excess soil in a responsible way that is integral to building sustainable communities.</a:t>
            </a:r>
          </a:p>
          <a:p>
            <a:pPr marL="640080" indent="-283464">
              <a:spcBef>
                <a:spcPts val="150"/>
              </a:spcBef>
              <a:buFont typeface="Arial" panose="020B0604020202020204" pitchFamily="34" charset="0"/>
              <a:buChar char="•"/>
            </a:pPr>
            <a:r>
              <a:rPr lang="en-US" sz="1200" i="1"/>
              <a:t>Rationale Document for Development of Excess Soil Quality Standards,</a:t>
            </a:r>
            <a:r>
              <a:rPr lang="en-US" sz="1200"/>
              <a:t> MECP, November 19, 2019. Provides the scientific derivation process to develop the Excess Soil Quality Standards.</a:t>
            </a:r>
          </a:p>
          <a:p>
            <a:pPr>
              <a:spcBef>
                <a:spcPts val="600"/>
              </a:spcBef>
            </a:pPr>
            <a:r>
              <a:rPr lang="en-US" sz="1200" b="1" u="sng"/>
              <a:t>Federal Guidelines</a:t>
            </a:r>
          </a:p>
          <a:p>
            <a:pPr marL="640080" indent="-283464">
              <a:spcBef>
                <a:spcPts val="150"/>
              </a:spcBef>
              <a:buFont typeface="Arial" panose="020B0604020202020204" pitchFamily="34" charset="0"/>
              <a:buChar char="•"/>
            </a:pPr>
            <a:r>
              <a:rPr lang="en-US" sz="1200" i="1"/>
              <a:t>Excess Soil Reuse Guidance,</a:t>
            </a:r>
            <a:r>
              <a:rPr lang="en-US" sz="1200"/>
              <a:t> The Canadian Council of Ministers of the Environment (CCME), 2025. Highlights the beneficial reuse of excess soil.</a:t>
            </a:r>
          </a:p>
          <a:p>
            <a:pPr>
              <a:spcBef>
                <a:spcPts val="600"/>
              </a:spcBef>
            </a:pPr>
            <a:r>
              <a:rPr lang="en-US" sz="1200" b="1" u="sng"/>
              <a:t>Industry Best Management Practices and Supporting Documents</a:t>
            </a:r>
          </a:p>
          <a:p>
            <a:pPr marL="640080" indent="-283464">
              <a:spcBef>
                <a:spcPts val="150"/>
              </a:spcBef>
              <a:buFont typeface="Arial" panose="020B0604020202020204" pitchFamily="34" charset="0"/>
              <a:buChar char="•"/>
            </a:pPr>
            <a:r>
              <a:rPr lang="en-US" sz="1200" i="1"/>
              <a:t>Scientific Report, </a:t>
            </a:r>
            <a:r>
              <a:rPr lang="en-US" sz="1200"/>
              <a:t>Beneficial Reuse of Excess Soil at Aggregate Pits and Quarries, Ontario Society of Professional Engineers, March 2021.</a:t>
            </a:r>
          </a:p>
          <a:p>
            <a:pPr marL="640080" indent="-283464">
              <a:spcBef>
                <a:spcPts val="150"/>
              </a:spcBef>
              <a:buFont typeface="Arial" panose="020B0604020202020204" pitchFamily="34" charset="0"/>
              <a:buChar char="•"/>
            </a:pPr>
            <a:r>
              <a:rPr lang="en-US" sz="1200"/>
              <a:t>Best Management Practices for Aggregate Pit and Quarry Rehabilitation in Ontario, Ontario Society of Professional Engineers, March 2021.</a:t>
            </a:r>
          </a:p>
        </p:txBody>
      </p:sp>
      <p:pic>
        <p:nvPicPr>
          <p:cNvPr id="2" name="Picture 1">
            <a:extLst>
              <a:ext uri="{FF2B5EF4-FFF2-40B4-BE49-F238E27FC236}">
                <a16:creationId xmlns:a16="http://schemas.microsoft.com/office/drawing/2014/main" id="{BE7C6DFD-5F55-9D00-7A9D-4F114AD1E791}"/>
              </a:ext>
            </a:extLst>
          </p:cNvPr>
          <p:cNvPicPr>
            <a:picLocks noChangeAspect="1"/>
          </p:cNvPicPr>
          <p:nvPr/>
        </p:nvPicPr>
        <p:blipFill>
          <a:blip r:embed="rId3"/>
          <a:stretch>
            <a:fillRect/>
          </a:stretch>
        </p:blipFill>
        <p:spPr>
          <a:xfrm>
            <a:off x="10557144" y="1408176"/>
            <a:ext cx="1400620" cy="1669759"/>
          </a:xfrm>
          <a:prstGeom prst="rect">
            <a:avLst/>
          </a:prstGeom>
        </p:spPr>
      </p:pic>
      <p:pic>
        <p:nvPicPr>
          <p:cNvPr id="5" name="Picture 4">
            <a:extLst>
              <a:ext uri="{FF2B5EF4-FFF2-40B4-BE49-F238E27FC236}">
                <a16:creationId xmlns:a16="http://schemas.microsoft.com/office/drawing/2014/main" id="{A678D860-BE07-645B-9492-46E0F4071F0B}"/>
              </a:ext>
            </a:extLst>
          </p:cNvPr>
          <p:cNvPicPr>
            <a:picLocks noChangeAspect="1"/>
          </p:cNvPicPr>
          <p:nvPr/>
        </p:nvPicPr>
        <p:blipFill>
          <a:blip r:embed="rId4"/>
          <a:stretch>
            <a:fillRect/>
          </a:stretch>
        </p:blipFill>
        <p:spPr>
          <a:xfrm>
            <a:off x="10557144" y="5010911"/>
            <a:ext cx="1597882" cy="1669759"/>
          </a:xfrm>
          <a:prstGeom prst="rect">
            <a:avLst/>
          </a:prstGeom>
        </p:spPr>
      </p:pic>
    </p:spTree>
    <p:extLst>
      <p:ext uri="{BB962C8B-B14F-4D97-AF65-F5344CB8AC3E}">
        <p14:creationId xmlns:p14="http://schemas.microsoft.com/office/powerpoint/2010/main" val="1010527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c1b75ec-25f1-424f-b437-cab626f33c5e" ContentTypeId="0x010100BA54F5013C77AD42B6DF9434351D5684F9" PreviousValue="false"/>
</file>

<file path=customXml/item2.xml><?xml version="1.0" encoding="utf-8"?>
<p:properties xmlns:p="http://schemas.microsoft.com/office/2006/metadata/properties" xmlns:xsi="http://www.w3.org/2001/XMLSchema-instance" xmlns:pc="http://schemas.microsoft.com/office/infopath/2007/PartnerControls">
  <documentManagement>
    <Year xmlns="5358df65-1709-436a-b4ed-388585ec2f13">2025</Year>
    <Topic xmlns="5358df65-1709-436a-b4ed-388585ec2f13">Presentation Boards</Topic>
    <SharedWithUsers xmlns="aebbdb39-d5b5-402c-aaa6-2b8ab78efa4e">
      <UserInfo>
        <DisplayName>Baidy, Kristy</DisplayName>
        <AccountId>24</AccountId>
        <AccountType/>
      </UserInfo>
      <UserInfo>
        <DisplayName>Saunders, Blair</DisplayName>
        <AccountId>90</AccountId>
        <AccountType/>
      </UserInfo>
      <UserInfo>
        <DisplayName>Weir, Ryan</DisplayName>
        <AccountId>204</AccountId>
        <AccountType/>
      </UserInfo>
      <UserInfo>
        <DisplayName>Kramer, Amy</DisplayName>
        <AccountId>31</AccountId>
        <AccountType/>
      </UserInfo>
      <UserInfo>
        <DisplayName>Hisey, Aaron</DisplayName>
        <AccountId>237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dministration" ma:contentTypeID="0x010100BA54F5013C77AD42B6DF9434351D5684F900ED2CAAB53478F145BED9DAD4FE030D46004A7021D10321D046A2E308BA622545F6" ma:contentTypeVersion="15" ma:contentTypeDescription="" ma:contentTypeScope="" ma:versionID="2aa706852c7e0c3199b07a4563906d10">
  <xsd:schema xmlns:xsd="http://www.w3.org/2001/XMLSchema" xmlns:xs="http://www.w3.org/2001/XMLSchema" xmlns:p="http://schemas.microsoft.com/office/2006/metadata/properties" xmlns:ns2="5358df65-1709-436a-b4ed-388585ec2f13" xmlns:ns3="e6f8558c-0539-4601-928d-3b1440eac918" xmlns:ns4="aebbdb39-d5b5-402c-aaa6-2b8ab78efa4e" targetNamespace="http://schemas.microsoft.com/office/2006/metadata/properties" ma:root="true" ma:fieldsID="f2853a6149ab349efede40a76161d314" ns2:_="" ns3:_="" ns4:_="">
    <xsd:import namespace="5358df65-1709-436a-b4ed-388585ec2f13"/>
    <xsd:import namespace="e6f8558c-0539-4601-928d-3b1440eac918"/>
    <xsd:import namespace="aebbdb39-d5b5-402c-aaa6-2b8ab78efa4e"/>
    <xsd:element name="properties">
      <xsd:complexType>
        <xsd:sequence>
          <xsd:element name="documentManagement">
            <xsd:complexType>
              <xsd:all>
                <xsd:element ref="ns2:Topic" minOccurs="0"/>
                <xsd:element ref="ns2:Year" minOccurs="0"/>
                <xsd:element ref="ns3:MediaServiceKeyPoints" minOccurs="0"/>
                <xsd:element ref="ns3:MediaServiceObjectDetectorVersions" minOccurs="0"/>
                <xsd:element ref="ns3:MediaServiceSearchProperties" minOccurs="0"/>
                <xsd:element ref="ns4:SharedWithUsers" minOccurs="0"/>
                <xsd:element ref="ns4:SharedWithDetails" minOccurs="0"/>
                <xsd:element ref="ns3:MediaServiceMetadata" minOccurs="0"/>
                <xsd:element ref="ns3:MediaServiceFastMetadata" minOccurs="0"/>
                <xsd:element ref="ns3:MediaServiceAuto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58df65-1709-436a-b4ed-388585ec2f13" elementFormDefault="qualified">
    <xsd:import namespace="http://schemas.microsoft.com/office/2006/documentManagement/types"/>
    <xsd:import namespace="http://schemas.microsoft.com/office/infopath/2007/PartnerControls"/>
    <xsd:element name="Topic" ma:index="8" nillable="true" ma:displayName="Topic" ma:internalName="Topic">
      <xsd:simpleType>
        <xsd:restriction base="dms:Text">
          <xsd:maxLength value="255"/>
        </xsd:restriction>
      </xsd:simpleType>
    </xsd:element>
    <xsd:element name="Year" ma:index="9"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f8558c-0539-4601-928d-3b1440eac918" elementFormDefault="qualified">
    <xsd:import namespace="http://schemas.microsoft.com/office/2006/documentManagement/types"/>
    <xsd:import namespace="http://schemas.microsoft.com/office/infopath/2007/PartnerControls"/>
    <xsd:element name="MediaServiceKeyPoints" ma:index="10" nillable="true" ma:displayName="KeyPoints" ma:internalName="MediaServiceKeyPoints" ma:readOnly="true">
      <xsd:simpleType>
        <xsd:restriction base="dms:Note">
          <xsd:maxLength value="255"/>
        </xsd:restrictio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bbdb39-d5b5-402c-aaa6-2b8ab78efa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A84BF2-A26A-4045-9D9F-C1345A1C8691}">
  <ds:schemaRefs>
    <ds:schemaRef ds:uri="Microsoft.SharePoint.Taxonomy.ContentTypeSync"/>
  </ds:schemaRefs>
</ds:datastoreItem>
</file>

<file path=customXml/itemProps2.xml><?xml version="1.0" encoding="utf-8"?>
<ds:datastoreItem xmlns:ds="http://schemas.openxmlformats.org/officeDocument/2006/customXml" ds:itemID="{A69F60CE-81D0-4E2F-9274-A2EAB6578810}">
  <ds:schemaRefs>
    <ds:schemaRef ds:uri="5358df65-1709-436a-b4ed-388585ec2f13"/>
    <ds:schemaRef ds:uri="aebbdb39-d5b5-402c-aaa6-2b8ab78efa4e"/>
    <ds:schemaRef ds:uri="e6f8558c-0539-4601-928d-3b1440eac9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A0CF7E-1BC9-4D9A-AD7A-D3EA2AD2A1EF}">
  <ds:schemaRefs>
    <ds:schemaRef ds:uri="5358df65-1709-436a-b4ed-388585ec2f13"/>
    <ds:schemaRef ds:uri="aebbdb39-d5b5-402c-aaa6-2b8ab78efa4e"/>
    <ds:schemaRef ds:uri="e6f8558c-0539-4601-928d-3b1440eac9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07A52BD-9142-46C7-83A9-38B7C3DCEB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10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Onboarding Draft</dc:title>
  <dc:creator>Baidy, Kristy</dc:creator>
  <cp:revision>2</cp:revision>
  <cp:lastPrinted>2025-10-21T15:12:42Z</cp:lastPrinted>
  <dcterms:created xsi:type="dcterms:W3CDTF">2024-04-25T15:37:23Z</dcterms:created>
  <dcterms:modified xsi:type="dcterms:W3CDTF">2025-11-12T21:19:18Z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0x010100BA54F5013C77AD42B6DF9434351D5684F900ED2CAAB53478F145BED9DAD4FE030D46004A7021D10321D046A2E308BA622545F6</vt:lpwstr>
  </property>
  <property fmtid="{D5CDD505-2E9C-101B-9397-08002B2CF9AE}" pid="3" name="MediaServiceImageTags">
    <vt:lpwstr/>
  </property>
</Properties>
</file>